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1"/>
  </p:notesMasterIdLst>
  <p:sldIdLst>
    <p:sldId id="283" r:id="rId2"/>
    <p:sldId id="261" r:id="rId3"/>
    <p:sldId id="272" r:id="rId4"/>
    <p:sldId id="279" r:id="rId5"/>
    <p:sldId id="278" r:id="rId6"/>
    <p:sldId id="277" r:id="rId7"/>
    <p:sldId id="276" r:id="rId8"/>
    <p:sldId id="275" r:id="rId9"/>
    <p:sldId id="274" r:id="rId10"/>
    <p:sldId id="280" r:id="rId11"/>
    <p:sldId id="281" r:id="rId12"/>
    <p:sldId id="282" r:id="rId13"/>
    <p:sldId id="284" r:id="rId14"/>
    <p:sldId id="287" r:id="rId15"/>
    <p:sldId id="288" r:id="rId16"/>
    <p:sldId id="289" r:id="rId17"/>
    <p:sldId id="290" r:id="rId18"/>
    <p:sldId id="291" r:id="rId19"/>
    <p:sldId id="285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86" r:id="rId28"/>
    <p:sldId id="299" r:id="rId29"/>
    <p:sldId id="260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EE2A2F"/>
    <a:srgbClr val="F25C60"/>
    <a:srgbClr val="ED1A21"/>
    <a:srgbClr val="B4B4B4"/>
    <a:srgbClr val="4472C4"/>
    <a:srgbClr val="C1C1C1"/>
    <a:srgbClr val="404040"/>
    <a:srgbClr val="333333"/>
    <a:srgbClr val="333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401" autoAdjust="0"/>
  </p:normalViewPr>
  <p:slideViewPr>
    <p:cSldViewPr snapToGrid="0">
      <p:cViewPr>
        <p:scale>
          <a:sx n="75" d="100"/>
          <a:sy n="75" d="100"/>
        </p:scale>
        <p:origin x="54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D6FE6-F318-40C7-9609-023C93387D3C}" type="datetimeFigureOut">
              <a:rPr lang="it-IT" smtClean="0"/>
              <a:t>12/10/2019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1EF7D-DDB2-42BD-B672-466EB9F9BF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39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1EF7D-DDB2-42BD-B672-466EB9F9BF4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32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44450-D9CE-4C7F-9008-B78AF0371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302B0F-378E-4880-A7E9-B880DCA07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B73FD2-E090-43FD-9A81-CADC5CD6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E297C0-90E4-4BC2-B3B8-1462671D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10C8FC-7DF2-465F-ADA3-83745865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07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17848-8791-4033-BAF6-27365EAE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48894F3-AE4C-493C-9B7B-27F05B5A9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A7D8CF-2A87-4421-902D-0976B8CE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FE8F78-59F5-43BB-AE78-A786FB34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1C8142-2BF3-4880-AE32-102D4E01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3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F90C26D-424A-4799-BC83-7155B7FE4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C1899F-E2A1-4D89-8600-2F676F690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C2D720-99B1-4627-94FD-C43A4566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5EBD58-6B19-4512-867F-3CE08622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3563A-860E-4E3A-BA07-98B3106E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52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BCA06-3F25-4940-BBF1-4BB39F5B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05702B-3DD3-4F24-B591-D6B48620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4D5CC7-119E-41E8-9041-A5E2BE0E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5F369A-8CDB-4B99-9846-7E4A5274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CEC190-865B-40AD-81E9-408156DD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86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675134-B519-42E5-9B83-8C31F6B4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6EC3E8-58C1-421D-AA43-973DFCF44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E9FD0E-E08A-4FC2-A954-C03313D4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F950EE-2DB7-4494-A56B-AE35613D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A42261-4330-4FEB-B6B4-3628CE00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32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B06D4F-1DD8-478A-9C79-DDDE6C17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A5A08-68BA-4D23-A3BD-8E7CFDF95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51B6A7-11F5-4BDB-A615-63B4057F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691752-3695-4B66-BA4E-A15F2588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9DF5D6-893D-4D8D-94ED-A8D9CC7D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56B416-3F19-4539-B75B-015BF448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7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38E62F-97CF-4D5F-AF23-0172326F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707064-54E9-48E3-B033-E5E534ACB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A57A52-5C09-48A8-B66F-B74043D82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A382BF-5FBB-4B0F-A7D1-9FDD70A81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BE44E2F-8E27-48DF-86C6-795DEF11C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AEF5F7F-131B-4638-93AB-885C805B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C346DB3-80A9-475A-9795-0914E84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9CF9E-BAB1-4A73-86DE-9123CA2F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96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22896-D96E-49D2-8E17-D66B69D4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AA0217-C6C9-4403-BC3A-8AD4CC89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D73F49-7341-46A8-9FAE-E8A5CCA7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576222-8714-468B-8274-7045B78C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21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C0089F-8B71-4EC6-942A-44A8E159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324D778-732C-4DB2-9CED-F88C5BAC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9E37D5-CDF4-4A60-90F6-10CCDE6A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9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424ED1-F664-4DA0-9B6D-1CF162DE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B818C9-0060-4977-A52E-CBB7AF8C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19591D-1C80-4FBB-8DCD-16E62A3F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DA41A9-39F8-4064-AC8D-A12915ED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F46FAE-CC75-45C0-A604-3EE167CE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F4A977-6A4A-44D5-8A86-D93144BF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70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9B19B-9060-4535-B20C-92C90B35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11B7CD3-2F9E-41E0-8DCC-6722CE1C5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755E760-2F76-47F3-B06E-E5E8FCE6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410DA8-AE03-4F75-B8CD-2050AD24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E0BFDF-3607-4260-A6FE-53AB07B0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419428-1242-498E-9045-9EC4174B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16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CFC9900-80BD-43B9-9572-E72A3A7C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F19574-01DE-4627-A0C7-6DA9BA499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62B111-DCCD-4BDB-88A0-874528951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D4D5C-A478-4780-A890-32C472F9C70F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FEA19-0CB0-45D0-85C7-7A7B31F88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689B69-4DF8-466B-9C98-F6A0D9735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B42A-C7E9-4F80-828B-2D80C5D218D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53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192E64-628C-4D3B-994C-AA55A6CD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47" y="619078"/>
            <a:ext cx="2270680" cy="720941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83C6A4-6665-46BD-851A-1A8295B3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4288975"/>
            <a:ext cx="3478490" cy="2087094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FA9DEF2A-23F5-4CBB-AB90-759853411BB0}"/>
              </a:ext>
            </a:extLst>
          </p:cNvPr>
          <p:cNvSpPr txBox="1">
            <a:spLocks/>
          </p:cNvSpPr>
          <p:nvPr/>
        </p:nvSpPr>
        <p:spPr>
          <a:xfrm>
            <a:off x="709118" y="1507588"/>
            <a:ext cx="5077396" cy="204730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/>
              <a:t>Monitoraggio di flussi e densità pedonale presso aree congestionabili mediante sensori innovativi</a:t>
            </a:r>
          </a:p>
        </p:txBody>
      </p:sp>
      <p:sp>
        <p:nvSpPr>
          <p:cNvPr id="26" name="Sottotitolo 2">
            <a:extLst>
              <a:ext uri="{FF2B5EF4-FFF2-40B4-BE49-F238E27FC236}">
                <a16:creationId xmlns:a16="http://schemas.microsoft.com/office/drawing/2014/main" id="{57ABC48A-BED9-469B-9CA2-F23412AE4424}"/>
              </a:ext>
            </a:extLst>
          </p:cNvPr>
          <p:cNvSpPr txBox="1">
            <a:spLocks/>
          </p:cNvSpPr>
          <p:nvPr/>
        </p:nvSpPr>
        <p:spPr>
          <a:xfrm>
            <a:off x="709118" y="3956473"/>
            <a:ext cx="4458424" cy="48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EE2A2F"/>
                </a:solidFill>
              </a:rPr>
              <a:t>Gianluca Ceccoli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2469D19-0759-47B5-837D-22B42F134EE3}"/>
              </a:ext>
            </a:extLst>
          </p:cNvPr>
          <p:cNvSpPr txBox="1"/>
          <p:nvPr/>
        </p:nvSpPr>
        <p:spPr>
          <a:xfrm>
            <a:off x="709118" y="559753"/>
            <a:ext cx="4125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Tesi di Laurea Magistrale in</a:t>
            </a:r>
          </a:p>
          <a:p>
            <a:r>
              <a:rPr lang="it-IT" sz="2000" dirty="0"/>
              <a:t>Ingegneria Informatica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8637B3E-8284-4A59-AB5C-0099EC41AA84}"/>
              </a:ext>
            </a:extLst>
          </p:cNvPr>
          <p:cNvSpPr txBox="1"/>
          <p:nvPr/>
        </p:nvSpPr>
        <p:spPr>
          <a:xfrm>
            <a:off x="709118" y="4598117"/>
            <a:ext cx="3608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Relatore:</a:t>
            </a:r>
            <a:endParaRPr lang="it-IT" sz="2000" dirty="0"/>
          </a:p>
          <a:p>
            <a:r>
              <a:rPr lang="it-IT" sz="2000" dirty="0"/>
              <a:t>Chiar.</a:t>
            </a:r>
            <a:r>
              <a:rPr lang="it-IT" sz="2000" baseline="30000" dirty="0"/>
              <a:t>mo</a:t>
            </a:r>
            <a:r>
              <a:rPr lang="it-IT" sz="2000" dirty="0"/>
              <a:t> Prof. Ing. Roberto Sacile</a:t>
            </a:r>
          </a:p>
          <a:p>
            <a:r>
              <a:rPr lang="it-IT" sz="2000" b="1" dirty="0"/>
              <a:t>Correlatore:</a:t>
            </a:r>
            <a:endParaRPr lang="it-IT" sz="2000" dirty="0"/>
          </a:p>
          <a:p>
            <a:r>
              <a:rPr lang="it-IT" sz="2000" dirty="0"/>
              <a:t>Dott. Ing. Luca Zero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9A8781B-F6FE-4BCA-B328-59772933451E}"/>
              </a:ext>
            </a:extLst>
          </p:cNvPr>
          <p:cNvSpPr txBox="1"/>
          <p:nvPr/>
        </p:nvSpPr>
        <p:spPr>
          <a:xfrm>
            <a:off x="709118" y="6124223"/>
            <a:ext cx="32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Anno accademico 2018/2019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A767F80-6F38-4EAE-9104-78C4F421962E}"/>
              </a:ext>
            </a:extLst>
          </p:cNvPr>
          <p:cNvCxnSpPr>
            <a:cxnSpLocks/>
          </p:cNvCxnSpPr>
          <p:nvPr/>
        </p:nvCxnSpPr>
        <p:spPr>
          <a:xfrm>
            <a:off x="812800" y="3716523"/>
            <a:ext cx="5704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86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Wi-Fi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449B45D-D1C3-4315-AF63-C9A2728EFD32}"/>
              </a:ext>
            </a:extLst>
          </p:cNvPr>
          <p:cNvSpPr txBox="1"/>
          <p:nvPr/>
        </p:nvSpPr>
        <p:spPr>
          <a:xfrm>
            <a:off x="624114" y="1978331"/>
            <a:ext cx="525985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Informazioni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contenute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nelle</a:t>
            </a:r>
            <a:r>
              <a:rPr lang="en-US" sz="2000" dirty="0">
                <a:solidFill>
                  <a:schemeClr val="bg1"/>
                </a:solidFill>
              </a:rPr>
              <a:t> Probe request: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RSSI (</a:t>
            </a:r>
            <a:r>
              <a:rPr lang="it-IT" sz="2000" dirty="0" err="1">
                <a:solidFill>
                  <a:schemeClr val="bg1"/>
                </a:solidFill>
              </a:rPr>
              <a:t>Received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signal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strength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indication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sequence number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Information Elements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en-US" sz="2000" dirty="0" err="1">
                <a:solidFill>
                  <a:schemeClr val="bg1"/>
                </a:solidFill>
              </a:rPr>
              <a:t>indirizzo</a:t>
            </a:r>
            <a:r>
              <a:rPr lang="en-US" sz="2000" dirty="0">
                <a:solidFill>
                  <a:schemeClr val="bg1"/>
                </a:solidFill>
              </a:rPr>
              <a:t> MAC 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</a:rPr>
              <a:t>Sniffing </a:t>
            </a:r>
            <a:r>
              <a:rPr lang="en-US" sz="2400" b="1" dirty="0" err="1">
                <a:solidFill>
                  <a:schemeClr val="bg1"/>
                </a:solidFill>
              </a:rPr>
              <a:t>delle</a:t>
            </a:r>
            <a:r>
              <a:rPr lang="en-US" sz="2400" b="1" dirty="0">
                <a:solidFill>
                  <a:schemeClr val="bg1"/>
                </a:solidFill>
              </a:rPr>
              <a:t> Probe request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9B4A095-869B-4A84-81E5-44364D433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930F0C-174A-44AE-91AE-AF0056EEB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Wi-Fi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449B45D-D1C3-4315-AF63-C9A2728EFD32}"/>
              </a:ext>
            </a:extLst>
          </p:cNvPr>
          <p:cNvSpPr txBox="1"/>
          <p:nvPr/>
        </p:nvSpPr>
        <p:spPr>
          <a:xfrm>
            <a:off x="624114" y="1978331"/>
            <a:ext cx="525985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1"/>
                </a:solidFill>
              </a:rPr>
              <a:t>MAC (Media Access Control)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it-IT" sz="2000" dirty="0">
                <a:solidFill>
                  <a:schemeClr val="bg1"/>
                </a:solidFill>
              </a:rPr>
              <a:t>Codice di 48 bit (6 byte) assegnato in modo univoco ad ogni scheda di rete, tuttavia modificabile tramite software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IEEE assegna prefissi di 3 byte in cambio di una tassa (OUI, </a:t>
            </a:r>
            <a:r>
              <a:rPr lang="it-IT" sz="2000" dirty="0" err="1">
                <a:solidFill>
                  <a:schemeClr val="bg1"/>
                </a:solidFill>
              </a:rPr>
              <a:t>Organizationally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Unique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Identifier</a:t>
            </a:r>
            <a:r>
              <a:rPr lang="it-IT" sz="2000" dirty="0">
                <a:solidFill>
                  <a:schemeClr val="bg1"/>
                </a:solidFill>
              </a:rPr>
              <a:t>). I produttori sono liberi di assegnare univocamente i restanti 3 byte ai propri dispositivi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D1B70C-04BB-4668-8088-3A360EE4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94" y="2255815"/>
            <a:ext cx="5011426" cy="42221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C88A615-E8D8-48AD-AA08-BEFB8572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1B2F42A-2D85-4F54-8EA6-71E95C1D5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Wi-Fi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449B45D-D1C3-4315-AF63-C9A2728EFD32}"/>
              </a:ext>
            </a:extLst>
          </p:cNvPr>
          <p:cNvSpPr txBox="1"/>
          <p:nvPr/>
        </p:nvSpPr>
        <p:spPr>
          <a:xfrm>
            <a:off x="620689" y="1938430"/>
            <a:ext cx="5011426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600" b="1" dirty="0">
                <a:solidFill>
                  <a:schemeClr val="bg1"/>
                </a:solidFill>
              </a:rPr>
              <a:t>Randomizzazione dell’indirizzo MAC: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Misura di protezione per la privacy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Impedisce il tracking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Non esiste uno standard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t-IT" sz="2000" dirty="0">
                <a:solidFill>
                  <a:schemeClr val="bg1"/>
                </a:solidFill>
              </a:rPr>
              <a:t>Ogni sistema operativo implementa la propria versione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Si riconosce per </a:t>
            </a:r>
            <a:r>
              <a:rPr lang="it-IT" sz="2000" dirty="0" err="1">
                <a:solidFill>
                  <a:schemeClr val="bg1"/>
                </a:solidFill>
              </a:rPr>
              <a:t>local</a:t>
            </a:r>
            <a:r>
              <a:rPr lang="it-IT" sz="2000" dirty="0">
                <a:solidFill>
                  <a:schemeClr val="bg1"/>
                </a:solidFill>
              </a:rPr>
              <a:t> bit asserito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CID (Company </a:t>
            </a:r>
            <a:r>
              <a:rPr lang="it-IT" sz="2000" dirty="0" err="1">
                <a:solidFill>
                  <a:schemeClr val="bg1"/>
                </a:solidFill>
              </a:rPr>
              <a:t>Identifier</a:t>
            </a:r>
            <a:r>
              <a:rPr lang="it-IT" sz="2000" dirty="0">
                <a:solidFill>
                  <a:schemeClr val="bg1"/>
                </a:solidFill>
              </a:rPr>
              <a:t>) analogo a OUI ma con </a:t>
            </a:r>
            <a:r>
              <a:rPr lang="it-IT" sz="2000" dirty="0" err="1">
                <a:solidFill>
                  <a:schemeClr val="bg1"/>
                </a:solidFill>
              </a:rPr>
              <a:t>local</a:t>
            </a:r>
            <a:r>
              <a:rPr lang="it-IT" sz="2000" dirty="0">
                <a:solidFill>
                  <a:schemeClr val="bg1"/>
                </a:solidFill>
              </a:rPr>
              <a:t> bit asserito.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</a:rPr>
              <a:t>Solo quando non connesso a una rete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D1B70C-04BB-4668-8088-3A360EE4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94" y="2255815"/>
            <a:ext cx="5011426" cy="422212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0DB6A0-7F68-45B0-9F20-3B5A1BA3DA31}"/>
              </a:ext>
            </a:extLst>
          </p:cNvPr>
          <p:cNvSpPr txBox="1"/>
          <p:nvPr/>
        </p:nvSpPr>
        <p:spPr>
          <a:xfrm>
            <a:off x="6109704" y="5795933"/>
            <a:ext cx="2146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Google: DA:A1:19</a:t>
            </a:r>
          </a:p>
          <a:p>
            <a:pPr algn="ctr"/>
            <a:r>
              <a:rPr lang="it-IT" sz="2000" dirty="0"/>
              <a:t>A = 10</a:t>
            </a:r>
            <a:r>
              <a:rPr lang="it-IT" sz="2000" u="sng" dirty="0"/>
              <a:t>1</a:t>
            </a:r>
            <a:r>
              <a:rPr lang="it-IT" sz="2000" dirty="0"/>
              <a:t>0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6033B4F-28F5-4DE8-9597-0A47F7A3D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D231C6E-5E06-41F8-8D5C-4BA80C2E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437083-5D0B-4D80-BFEE-85732B0C9A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3919" r="27778" b="39613"/>
          <a:stretch/>
        </p:blipFill>
        <p:spPr>
          <a:xfrm>
            <a:off x="7089913" y="2835965"/>
            <a:ext cx="5102087" cy="341906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972A57-943F-40E1-9507-FE9209DC9B43}"/>
              </a:ext>
            </a:extLst>
          </p:cNvPr>
          <p:cNvSpPr txBox="1"/>
          <p:nvPr/>
        </p:nvSpPr>
        <p:spPr>
          <a:xfrm>
            <a:off x="620689" y="1938430"/>
            <a:ext cx="4992712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</a:rPr>
              <a:t>Raspberry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Pi</a:t>
            </a:r>
            <a:r>
              <a:rPr lang="it-IT" sz="2000" dirty="0">
                <a:solidFill>
                  <a:schemeClr val="bg1"/>
                </a:solidFill>
              </a:rPr>
              <a:t> 3 b+ con ambiente Linux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Scheda di rete ALFA NETWORK AWUS036NH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Script di sniffing in Python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Database </a:t>
            </a:r>
            <a:r>
              <a:rPr lang="it-IT" sz="2000" dirty="0" err="1">
                <a:solidFill>
                  <a:schemeClr val="bg1"/>
                </a:solidFill>
              </a:rPr>
              <a:t>mySQL</a:t>
            </a:r>
            <a:r>
              <a:rPr lang="it-IT" sz="2000" dirty="0">
                <a:solidFill>
                  <a:schemeClr val="bg1"/>
                </a:solidFill>
              </a:rPr>
              <a:t> su server universitario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Applicazione web per visualizzazione dei dati</a:t>
            </a:r>
          </a:p>
        </p:txBody>
      </p:sp>
    </p:spTree>
    <p:extLst>
      <p:ext uri="{BB962C8B-B14F-4D97-AF65-F5344CB8AC3E}">
        <p14:creationId xmlns:p14="http://schemas.microsoft.com/office/powerpoint/2010/main" val="261263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972A57-943F-40E1-9507-FE9209DC9B43}"/>
              </a:ext>
            </a:extLst>
          </p:cNvPr>
          <p:cNvSpPr txBox="1"/>
          <p:nvPr/>
        </p:nvSpPr>
        <p:spPr>
          <a:xfrm>
            <a:off x="624114" y="2128930"/>
            <a:ext cx="520861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Script di sniffing in Python: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Due </a:t>
            </a:r>
            <a:r>
              <a:rPr lang="it-IT" sz="2000" dirty="0" err="1">
                <a:solidFill>
                  <a:schemeClr val="bg1"/>
                </a:solidFill>
              </a:rPr>
              <a:t>thread</a:t>
            </a:r>
            <a:r>
              <a:rPr lang="it-IT" sz="2000" dirty="0">
                <a:solidFill>
                  <a:schemeClr val="bg1"/>
                </a:solidFill>
              </a:rPr>
              <a:t> separati: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it-IT" sz="2000" dirty="0">
                <a:solidFill>
                  <a:schemeClr val="bg1"/>
                </a:solidFill>
              </a:rPr>
              <a:t>uno per sniffing tramite libreria </a:t>
            </a:r>
            <a:r>
              <a:rPr lang="it-IT" sz="2000" dirty="0" err="1">
                <a:solidFill>
                  <a:schemeClr val="bg1"/>
                </a:solidFill>
              </a:rPr>
              <a:t>Scapy</a:t>
            </a:r>
            <a:endParaRPr lang="it-IT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Font typeface="+mj-lt"/>
              <a:buAutoNum type="alphaLcParenR"/>
            </a:pPr>
            <a:r>
              <a:rPr lang="it-IT" sz="2000" dirty="0">
                <a:solidFill>
                  <a:schemeClr val="bg1"/>
                </a:solidFill>
              </a:rPr>
              <a:t>uno per invio periodico dei dati al </a:t>
            </a:r>
            <a:r>
              <a:rPr lang="it-IT" sz="2000" dirty="0" err="1">
                <a:solidFill>
                  <a:schemeClr val="bg1"/>
                </a:solidFill>
              </a:rPr>
              <a:t>db</a:t>
            </a:r>
            <a:endParaRPr lang="it-IT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</a:rPr>
              <a:t>Derandomizzazione</a:t>
            </a:r>
            <a:r>
              <a:rPr lang="it-IT" sz="2000" dirty="0">
                <a:solidFill>
                  <a:schemeClr val="bg1"/>
                </a:solidFill>
              </a:rPr>
              <a:t> mediante algoritmo di </a:t>
            </a:r>
            <a:r>
              <a:rPr lang="it-IT" sz="2000" b="1" dirty="0" err="1">
                <a:solidFill>
                  <a:schemeClr val="bg1"/>
                </a:solidFill>
              </a:rPr>
              <a:t>fingerprinting</a:t>
            </a:r>
            <a:r>
              <a:rPr lang="it-IT" sz="2000" dirty="0">
                <a:solidFill>
                  <a:schemeClr val="bg1"/>
                </a:solidFill>
              </a:rPr>
              <a:t> e </a:t>
            </a:r>
            <a:r>
              <a:rPr lang="it-IT" sz="2000" b="1" dirty="0">
                <a:solidFill>
                  <a:schemeClr val="bg1"/>
                </a:solidFill>
              </a:rPr>
              <a:t>aggregazione</a:t>
            </a:r>
            <a:r>
              <a:rPr lang="it-IT" sz="2000" dirty="0">
                <a:solidFill>
                  <a:schemeClr val="bg1"/>
                </a:solidFill>
              </a:rPr>
              <a:t> su indirizzi (randomizzati) aventi la medesima impronta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Tempo di decadimento dopo ultima rilevazione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8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972A57-943F-40E1-9507-FE9209DC9B43}"/>
              </a:ext>
            </a:extLst>
          </p:cNvPr>
          <p:cNvSpPr txBox="1"/>
          <p:nvPr/>
        </p:nvSpPr>
        <p:spPr>
          <a:xfrm>
            <a:off x="620687" y="1957144"/>
            <a:ext cx="520861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 err="1">
                <a:solidFill>
                  <a:schemeClr val="bg1"/>
                </a:solidFill>
              </a:rPr>
              <a:t>Fingerprinting</a:t>
            </a:r>
            <a:endParaRPr lang="it-IT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Information </a:t>
            </a:r>
            <a:r>
              <a:rPr lang="it-IT" sz="2200" dirty="0" err="1">
                <a:solidFill>
                  <a:schemeClr val="bg1"/>
                </a:solidFill>
              </a:rPr>
              <a:t>Eelements</a:t>
            </a:r>
            <a:r>
              <a:rPr lang="it-IT" sz="2200" dirty="0">
                <a:solidFill>
                  <a:schemeClr val="bg1"/>
                </a:solidFill>
              </a:rPr>
              <a:t>: dati contenuti nelle Probe </a:t>
            </a:r>
            <a:r>
              <a:rPr lang="it-IT" sz="2200" dirty="0" err="1">
                <a:solidFill>
                  <a:schemeClr val="bg1"/>
                </a:solidFill>
              </a:rPr>
              <a:t>request</a:t>
            </a:r>
            <a:r>
              <a:rPr lang="it-IT" sz="2200" dirty="0">
                <a:solidFill>
                  <a:schemeClr val="bg1"/>
                </a:solidFill>
              </a:rPr>
              <a:t> per segnalare agli AP le proprie caratteristiche fisiche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Lo standard 802.11 definisce che siano inclusi in ordine crescente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Non sono obbligatori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t-IT" sz="2200" dirty="0">
                <a:solidFill>
                  <a:schemeClr val="bg1"/>
                </a:solidFill>
              </a:rPr>
              <a:t>Set di IE trasmessi, relativi valori e ordine di comparizione usati come fonte di discriminazione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E1CDC6A-9805-47D2-8507-1E681F4C9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63151"/>
              </p:ext>
            </p:extLst>
          </p:nvPr>
        </p:nvGraphicFramePr>
        <p:xfrm>
          <a:off x="8090930" y="2010144"/>
          <a:ext cx="35814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3790">
                  <a:extLst>
                    <a:ext uri="{9D8B030D-6E8A-4147-A177-3AD203B41FA5}">
                      <a16:colId xmlns:a16="http://schemas.microsoft.com/office/drawing/2014/main" val="823659981"/>
                    </a:ext>
                  </a:extLst>
                </a:gridCol>
                <a:gridCol w="897610">
                  <a:extLst>
                    <a:ext uri="{9D8B030D-6E8A-4147-A177-3AD203B41FA5}">
                      <a16:colId xmlns:a16="http://schemas.microsoft.com/office/drawing/2014/main" val="372181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Information </a:t>
                      </a:r>
                      <a:r>
                        <a:rPr lang="it-IT" dirty="0" err="1"/>
                        <a:t>Element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7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Service Set Identity (SSID)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0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Supported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Rates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2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Power Capabilities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20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HT Capabilities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989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Extended </a:t>
                      </a:r>
                      <a:r>
                        <a:rPr lang="it-IT" dirty="0" err="1"/>
                        <a:t>Supported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Rates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52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Extended Capabilities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127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27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VHT Capabilities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0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Vendor</a:t>
                      </a:r>
                      <a:r>
                        <a:rPr lang="it-IT" dirty="0"/>
                        <a:t> ID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221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9150981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EE4926-6EBC-4564-812C-CED6B4415790}"/>
              </a:ext>
            </a:extLst>
          </p:cNvPr>
          <p:cNvSpPr txBox="1"/>
          <p:nvPr/>
        </p:nvSpPr>
        <p:spPr>
          <a:xfrm>
            <a:off x="5829298" y="5490607"/>
            <a:ext cx="63627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Esempio di </a:t>
            </a:r>
            <a:r>
              <a:rPr lang="it-IT" b="1" dirty="0" err="1"/>
              <a:t>fingerprint</a:t>
            </a:r>
            <a:r>
              <a:rPr lang="it-IT" b="1" dirty="0"/>
              <a:t>:</a:t>
            </a:r>
          </a:p>
          <a:p>
            <a:r>
              <a:rPr lang="it-IT" sz="1600" dirty="0"/>
              <a:t>probe:0,1,50,3,45,127,107,255,221,221,221,221(0017F2,0A),221(0050F2,08),221(001018,02),htcap:2D40,httag:1B,htmcs:ff000000000000000000,rates:02040B16,esrates:0C1218243048606C,extcap:0000088400000040</a:t>
            </a:r>
          </a:p>
        </p:txBody>
      </p:sp>
    </p:spTree>
    <p:extLst>
      <p:ext uri="{BB962C8B-B14F-4D97-AF65-F5344CB8AC3E}">
        <p14:creationId xmlns:p14="http://schemas.microsoft.com/office/powerpoint/2010/main" val="251173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972A57-943F-40E1-9507-FE9209DC9B43}"/>
              </a:ext>
            </a:extLst>
          </p:cNvPr>
          <p:cNvSpPr txBox="1"/>
          <p:nvPr/>
        </p:nvSpPr>
        <p:spPr>
          <a:xfrm>
            <a:off x="620687" y="1957144"/>
            <a:ext cx="520861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Aggregazione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000" dirty="0">
                <a:solidFill>
                  <a:schemeClr val="bg1"/>
                </a:solidFill>
              </a:rPr>
              <a:t>Stabilire se due indirizzi MAC randomizzati aventi la stessa signature siano stati emessi dallo stesso dispositivo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Impiego di </a:t>
            </a:r>
            <a:r>
              <a:rPr lang="it-IT" sz="2000" dirty="0" err="1">
                <a:solidFill>
                  <a:schemeClr val="bg1"/>
                </a:solidFill>
              </a:rPr>
              <a:t>sequence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number</a:t>
            </a:r>
            <a:r>
              <a:rPr lang="it-IT" sz="2000" dirty="0">
                <a:solidFill>
                  <a:schemeClr val="bg1"/>
                </a:solidFill>
              </a:rPr>
              <a:t>, </a:t>
            </a:r>
            <a:r>
              <a:rPr lang="it-IT" sz="2000" dirty="0" err="1">
                <a:solidFill>
                  <a:schemeClr val="bg1"/>
                </a:solidFill>
              </a:rPr>
              <a:t>SSIDs</a:t>
            </a:r>
            <a:r>
              <a:rPr lang="it-IT" sz="2000" dirty="0">
                <a:solidFill>
                  <a:schemeClr val="bg1"/>
                </a:solidFill>
              </a:rPr>
              <a:t>, RSSI, </a:t>
            </a:r>
            <a:r>
              <a:rPr lang="it-IT" sz="2000" dirty="0" err="1">
                <a:solidFill>
                  <a:schemeClr val="bg1"/>
                </a:solidFill>
              </a:rPr>
              <a:t>timestamp</a:t>
            </a:r>
            <a:endParaRPr lang="it-IT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Impiego delle Informazioni WPS (Wi-Fi </a:t>
            </a:r>
            <a:r>
              <a:rPr lang="it-IT" sz="2000" dirty="0" err="1">
                <a:solidFill>
                  <a:schemeClr val="bg1"/>
                </a:solidFill>
              </a:rPr>
              <a:t>Protocol</a:t>
            </a:r>
            <a:r>
              <a:rPr lang="it-IT" sz="2000" dirty="0">
                <a:solidFill>
                  <a:schemeClr val="bg1"/>
                </a:solidFill>
              </a:rPr>
              <a:t> Setup) tra cui UUID (</a:t>
            </a:r>
            <a:r>
              <a:rPr lang="it-IT" sz="2000" dirty="0" err="1">
                <a:solidFill>
                  <a:schemeClr val="bg1"/>
                </a:solidFill>
              </a:rPr>
              <a:t>Universally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Unique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Identifier</a:t>
            </a:r>
            <a:r>
              <a:rPr lang="it-IT" sz="2000" dirty="0">
                <a:solidFill>
                  <a:schemeClr val="bg1"/>
                </a:solidFill>
              </a:rPr>
              <a:t>) generato direttamente dal MAC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7327E46-B721-44CF-9291-F95A84E0B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17" y="2470837"/>
            <a:ext cx="4579254" cy="36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B3BF499-B127-4AAF-84AB-DDD597D1A17E}"/>
                  </a:ext>
                </a:extLst>
              </p:cNvPr>
              <p:cNvSpPr txBox="1"/>
              <p:nvPr/>
            </p:nvSpPr>
            <p:spPr>
              <a:xfrm>
                <a:off x="620687" y="1957144"/>
                <a:ext cx="5208611" cy="44996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it-IT" sz="2400" b="1" dirty="0">
                    <a:solidFill>
                      <a:schemeClr val="bg1"/>
                    </a:solidFill>
                  </a:rPr>
                  <a:t>Modello dell’output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>
                    <a:solidFill>
                      <a:schemeClr val="bg1"/>
                    </a:solidFill>
                  </a:rPr>
                  <a:t>Mac globali,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>
                    <a:solidFill>
                      <a:schemeClr val="bg1"/>
                    </a:solidFill>
                  </a:rPr>
                  <a:t>Mac randomizzati aggregati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it-IT" sz="2000" dirty="0">
                    <a:solidFill>
                      <a:schemeClr val="bg1"/>
                    </a:solidFill>
                  </a:rPr>
                  <a:t>Misura rumorosa, fonti di rumore: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bg1"/>
                    </a:solidFill>
                  </a:rPr>
                  <a:t>Accuratezza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t-IT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bg1"/>
                    </a:solidFill>
                  </a:rPr>
                  <a:t>Dispositivi con Wi-Fi spento (</a:t>
                </a:r>
                <a:r>
                  <a:rPr lang="it-IT" sz="2000" dirty="0" err="1">
                    <a:solidFill>
                      <a:schemeClr val="bg1"/>
                    </a:solidFill>
                  </a:rPr>
                  <a:t>penetration</a:t>
                </a:r>
                <a:r>
                  <a:rPr lang="it-IT" sz="2000" dirty="0">
                    <a:solidFill>
                      <a:schemeClr val="bg1"/>
                    </a:solidFill>
                  </a:rPr>
                  <a:t> rate)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bg1"/>
                    </a:solidFill>
                  </a:rPr>
                  <a:t>Dispositivi con Wi-Fi acceso ma non rilevabili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chemeClr val="bg1"/>
                    </a:solidFill>
                  </a:rPr>
                  <a:t>Portata massima dello strumento o limiti dettati dall’architettura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B3BF499-B127-4AAF-84AB-DDD597D1A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7" y="1957144"/>
                <a:ext cx="5208611" cy="4499610"/>
              </a:xfrm>
              <a:prstGeom prst="rect">
                <a:avLst/>
              </a:prstGeom>
              <a:blipFill>
                <a:blip r:embed="rId5"/>
                <a:stretch>
                  <a:fillRect l="-1522" t="-20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BD418D-4DFB-49A4-AAA3-0C074C5FD830}"/>
              </a:ext>
            </a:extLst>
          </p:cNvPr>
          <p:cNvSpPr txBox="1"/>
          <p:nvPr/>
        </p:nvSpPr>
        <p:spPr>
          <a:xfrm>
            <a:off x="7753573" y="1935532"/>
            <a:ext cx="4256114" cy="5191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it-IT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A95EB7E-039C-4202-9C37-8E5AD7FEBDE8}"/>
                  </a:ext>
                </a:extLst>
              </p:cNvPr>
              <p:cNvSpPr txBox="1"/>
              <p:nvPr/>
            </p:nvSpPr>
            <p:spPr>
              <a:xfrm>
                <a:off x="7639228" y="1745017"/>
                <a:ext cx="4510204" cy="44982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it-IT" sz="2400" b="1" dirty="0">
                    <a:solidFill>
                      <a:schemeClr val="tx1"/>
                    </a:solidFill>
                  </a:rPr>
                  <a:t>Modello adottato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=∝</m:t>
                      </m:r>
                      <m:acc>
                        <m:accPr>
                          <m:chr m:val="̃"/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it-IT" sz="2000" dirty="0">
                    <a:solidFill>
                      <a:schemeClr val="tx1"/>
                    </a:solidFill>
                  </a:rPr>
                  <a:t>Modello proporzionale, sufficiente a fornire la classificazione dei tre livelli di viabilità richiesta 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da stabilire mediante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least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</a:rPr>
                  <a:t>squares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∝</m:t>
                          </m:r>
                        </m:lim>
                      </m:limLow>
                      <m:sSup>
                        <m:sSupPr>
                          <m:ctrlPr>
                            <a:rPr lang="it-IT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sz="200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it-IT" sz="20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ground truth, numero reale di persone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A95EB7E-039C-4202-9C37-8E5AD7FEB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28" y="1745017"/>
                <a:ext cx="4510204" cy="4498266"/>
              </a:xfrm>
              <a:prstGeom prst="rect">
                <a:avLst/>
              </a:prstGeom>
              <a:blipFill>
                <a:blip r:embed="rId6"/>
                <a:stretch>
                  <a:fillRect l="-2027" b="-4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00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Architettura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proposta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EF291A-8363-4B39-A1C8-EBCE1A076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5E56DC-695E-4CB1-86D9-49F9EFF2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4D43B2-00BC-4EE9-8D9E-D3B96D1E8DE6}"/>
              </a:ext>
            </a:extLst>
          </p:cNvPr>
          <p:cNvSpPr txBox="1"/>
          <p:nvPr/>
        </p:nvSpPr>
        <p:spPr>
          <a:xfrm>
            <a:off x="620687" y="1707416"/>
            <a:ext cx="5475313" cy="1892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Accuratezza nell’aggregazione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000" dirty="0">
                <a:solidFill>
                  <a:schemeClr val="bg1"/>
                </a:solidFill>
              </a:rPr>
              <a:t>Test eseguito con 5 laptop. Randomizzazione circa ogni 15 secondi. Dataset di 934 randomizzazioni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8FC5818-D38C-4D6E-9B2E-3A7051973B23}"/>
                  </a:ext>
                </a:extLst>
              </p:cNvPr>
              <p:cNvSpPr txBox="1"/>
              <p:nvPr/>
            </p:nvSpPr>
            <p:spPr>
              <a:xfrm>
                <a:off x="7515653" y="1736963"/>
                <a:ext cx="4762184" cy="44996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it-IT" sz="2400" b="1" dirty="0"/>
                  <a:t>Portata massima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b="1" dirty="0"/>
                  <a:t>Portata massima teorica: 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it-IT" dirty="0"/>
                  <a:t>tempo medio di esecuzione di un ciclo: 15.8 </a:t>
                </a:r>
                <a:r>
                  <a:rPr lang="it-IT" dirty="0" err="1"/>
                  <a:t>ms</a:t>
                </a:r>
                <a:endParaRPr lang="it-IT" dirty="0"/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it-IT" dirty="0"/>
                  <a:t>tempo di decadimento = 70s, area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it-IT" dirty="0"/>
                  <a:t> 8km^2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it-IT" dirty="0"/>
                  <a:t>portata massima di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dirty="0"/>
                  <a:t> 4400 dispositivi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b="1" dirty="0"/>
                  <a:t>Portata massima pratica: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it-IT" dirty="0"/>
                  <a:t>Sensore immerso in una folla enorme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it-IT" dirty="0"/>
                  <a:t>Non valutata. Risultati pratici dalle 5 Terre indicano picchi di oltre 200 dispositivi unici</a:t>
                </a: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8FC5818-D38C-4D6E-9B2E-3A705197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53" y="1736963"/>
                <a:ext cx="4762184" cy="4499610"/>
              </a:xfrm>
              <a:prstGeom prst="rect">
                <a:avLst/>
              </a:prstGeom>
              <a:blipFill>
                <a:blip r:embed="rId5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EBF34F02-76B8-44D1-8534-BA5DE23AB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28879"/>
              </p:ext>
            </p:extLst>
          </p:nvPr>
        </p:nvGraphicFramePr>
        <p:xfrm>
          <a:off x="620687" y="3629978"/>
          <a:ext cx="469448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8599">
                  <a:extLst>
                    <a:ext uri="{9D8B030D-6E8A-4147-A177-3AD203B41FA5}">
                      <a16:colId xmlns:a16="http://schemas.microsoft.com/office/drawing/2014/main" val="823659981"/>
                    </a:ext>
                  </a:extLst>
                </a:gridCol>
                <a:gridCol w="2171965">
                  <a:extLst>
                    <a:ext uri="{9D8B030D-6E8A-4147-A177-3AD203B41FA5}">
                      <a16:colId xmlns:a16="http://schemas.microsoft.com/office/drawing/2014/main" val="2119662671"/>
                    </a:ext>
                  </a:extLst>
                </a:gridCol>
                <a:gridCol w="1443923">
                  <a:extLst>
                    <a:ext uri="{9D8B030D-6E8A-4147-A177-3AD203B41FA5}">
                      <a16:colId xmlns:a16="http://schemas.microsoft.com/office/drawing/2014/main" val="3721812136"/>
                    </a:ext>
                  </a:extLst>
                </a:gridCol>
              </a:tblGrid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Aggregazioni rilevate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Accuratezza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70938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Laptop1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133/191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69.6%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04103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Laptop2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134/183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74.1%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26475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Laptop3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165/196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84.2%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204995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Laptop4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129/142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90.8%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9899988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dirty="0"/>
                        <a:t>Laptop5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170/222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76.6%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520289"/>
                  </a:ext>
                </a:extLst>
              </a:tr>
              <a:tr h="314799">
                <a:tc>
                  <a:txBody>
                    <a:bodyPr/>
                    <a:lstStyle/>
                    <a:p>
                      <a:r>
                        <a:rPr lang="it-IT" b="1" dirty="0"/>
                        <a:t>Totale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733/934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78.5%</a:t>
                      </a:r>
                    </a:p>
                  </a:txBody>
                  <a:tcPr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27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93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Applicazione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al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caso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di studio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D4E3300-E64E-4B45-81C0-36EB74FCF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2870200"/>
            <a:ext cx="4554960" cy="280828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E33FFD1-C764-4A63-9CA7-E5FDD9DD451F}"/>
              </a:ext>
            </a:extLst>
          </p:cNvPr>
          <p:cNvSpPr txBox="1"/>
          <p:nvPr/>
        </p:nvSpPr>
        <p:spPr>
          <a:xfrm>
            <a:off x="620687" y="1957144"/>
            <a:ext cx="5208611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Cinque Terre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Tratto di costa frastagliato della Riviera ligure di levante tra Levanto e La Spezia.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Dal 1997 Patrimonio dell’Umanità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Cinque borghi raggiungibili principalmente tramite traghetto o ferrovia, collegati da sentieri o navette. 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Nei periodi di alta stagione non sono adatte a ricevere il turismo di massa che richiamano</a:t>
            </a:r>
          </a:p>
        </p:txBody>
      </p:sp>
    </p:spTree>
    <p:extLst>
      <p:ext uri="{BB962C8B-B14F-4D97-AF65-F5344CB8AC3E}">
        <p14:creationId xmlns:p14="http://schemas.microsoft.com/office/powerpoint/2010/main" val="85708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D9F746-7A85-4B36-9CFC-CC2A18C9D931}"/>
              </a:ext>
            </a:extLst>
          </p:cNvPr>
          <p:cNvSpPr txBox="1"/>
          <p:nvPr/>
        </p:nvSpPr>
        <p:spPr>
          <a:xfrm>
            <a:off x="6977474" y="242784"/>
            <a:ext cx="4645250" cy="105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Indice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51577-C834-4A70-9672-3472E0C7B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-2" b="-2"/>
          <a:stretch/>
        </p:blipFill>
        <p:spPr>
          <a:xfrm>
            <a:off x="0" y="-44831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794EBE-27E1-4800-B2B0-CDC36CE15035}"/>
              </a:ext>
            </a:extLst>
          </p:cNvPr>
          <p:cNvSpPr txBox="1"/>
          <p:nvPr/>
        </p:nvSpPr>
        <p:spPr>
          <a:xfrm>
            <a:off x="6915921" y="1553992"/>
            <a:ext cx="4706803" cy="4872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Obiettivi</a:t>
            </a:r>
            <a:r>
              <a:rPr lang="en-US" sz="2400" dirty="0"/>
              <a:t> e </a:t>
            </a:r>
            <a:r>
              <a:rPr lang="en-US" sz="2400" dirty="0" err="1"/>
              <a:t>motivazioni</a:t>
            </a:r>
            <a:endParaRPr lang="en-US" sz="24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dell’arte</a:t>
            </a:r>
            <a:endParaRPr lang="en-US" sz="24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Wi-Fi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Architettura</a:t>
            </a:r>
            <a:r>
              <a:rPr lang="en-US" sz="2400" dirty="0"/>
              <a:t> </a:t>
            </a:r>
            <a:r>
              <a:rPr lang="en-US" sz="2400" dirty="0" err="1"/>
              <a:t>proposta</a:t>
            </a:r>
            <a:endParaRPr lang="en-US" sz="24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Applicazione</a:t>
            </a:r>
            <a:r>
              <a:rPr lang="en-US" sz="2400" dirty="0"/>
              <a:t> al </a:t>
            </a:r>
            <a:r>
              <a:rPr lang="en-US" sz="2400" dirty="0" err="1"/>
              <a:t>caso</a:t>
            </a:r>
            <a:r>
              <a:rPr lang="en-US" sz="2400" dirty="0"/>
              <a:t> di studio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Considerazioni</a:t>
            </a:r>
            <a:r>
              <a:rPr lang="en-US" sz="2400" dirty="0"/>
              <a:t> </a:t>
            </a:r>
            <a:r>
              <a:rPr lang="en-US" sz="2400" dirty="0" err="1"/>
              <a:t>finali</a:t>
            </a:r>
            <a:endParaRPr lang="en-US" sz="24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Sviluppi</a:t>
            </a:r>
            <a:r>
              <a:rPr lang="en-US" sz="2400" dirty="0"/>
              <a:t> </a:t>
            </a:r>
            <a:r>
              <a:rPr lang="en-US" sz="2400" dirty="0" err="1"/>
              <a:t>futuri</a:t>
            </a:r>
            <a:endParaRPr lang="en-US" sz="24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26DD944-00B2-4E12-A326-305445ED7EDA}"/>
              </a:ext>
            </a:extLst>
          </p:cNvPr>
          <p:cNvCxnSpPr>
            <a:cxnSpLocks/>
          </p:cNvCxnSpPr>
          <p:nvPr/>
        </p:nvCxnSpPr>
        <p:spPr>
          <a:xfrm>
            <a:off x="7082973" y="1553992"/>
            <a:ext cx="44816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2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00000"/>
                </a:solidFill>
                <a:latin typeface="+mj-lt"/>
              </a:rPr>
              <a:t>Applicazione al caso di studio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7" name="Immagine 6" descr="Immagine che contiene esterni, cielo, via, terra&#10;&#10;Descrizione generata automaticamente">
            <a:extLst>
              <a:ext uri="{FF2B5EF4-FFF2-40B4-BE49-F238E27FC236}">
                <a16:creationId xmlns:a16="http://schemas.microsoft.com/office/drawing/2014/main" id="{863AC38F-716A-48B0-AB9D-33D9DAAE1C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 b="22286"/>
          <a:stretch/>
        </p:blipFill>
        <p:spPr>
          <a:xfrm>
            <a:off x="0" y="0"/>
            <a:ext cx="12238438" cy="685800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6582C1D-DE91-4C62-83B3-2F7E7FE7925C}"/>
              </a:ext>
            </a:extLst>
          </p:cNvPr>
          <p:cNvSpPr/>
          <p:nvPr/>
        </p:nvSpPr>
        <p:spPr>
          <a:xfrm>
            <a:off x="6096000" y="96406"/>
            <a:ext cx="5031464" cy="375002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D62E3E3-9661-4718-82F8-1FBA3235218A}"/>
              </a:ext>
            </a:extLst>
          </p:cNvPr>
          <p:cNvSpPr/>
          <p:nvPr/>
        </p:nvSpPr>
        <p:spPr>
          <a:xfrm>
            <a:off x="333688" y="3701518"/>
            <a:ext cx="3933514" cy="2930636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47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00000"/>
                </a:solidFill>
                <a:latin typeface="+mj-lt"/>
              </a:rPr>
              <a:t>Applicazione al caso di studio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3AC38F-716A-48B0-AB9D-33D9DAAE1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6"/>
          <a:stretch/>
        </p:blipFill>
        <p:spPr>
          <a:xfrm>
            <a:off x="-12686" y="0"/>
            <a:ext cx="12204686" cy="685800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6582C1D-DE91-4C62-83B3-2F7E7FE7925C}"/>
              </a:ext>
            </a:extLst>
          </p:cNvPr>
          <p:cNvSpPr/>
          <p:nvPr/>
        </p:nvSpPr>
        <p:spPr>
          <a:xfrm>
            <a:off x="6956046" y="80938"/>
            <a:ext cx="5031464" cy="375002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D62E3E3-9661-4718-82F8-1FBA3235218A}"/>
              </a:ext>
            </a:extLst>
          </p:cNvPr>
          <p:cNvSpPr/>
          <p:nvPr/>
        </p:nvSpPr>
        <p:spPr>
          <a:xfrm rot="10800000">
            <a:off x="571295" y="2825966"/>
            <a:ext cx="3933514" cy="354849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13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00000"/>
                </a:solidFill>
                <a:latin typeface="+mj-lt"/>
              </a:rPr>
              <a:t>Applicazione al caso di studio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3AC38F-716A-48B0-AB9D-33D9DAAE1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6" y="0"/>
            <a:ext cx="12193746" cy="685800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6582C1D-DE91-4C62-83B3-2F7E7FE7925C}"/>
              </a:ext>
            </a:extLst>
          </p:cNvPr>
          <p:cNvSpPr/>
          <p:nvPr/>
        </p:nvSpPr>
        <p:spPr>
          <a:xfrm>
            <a:off x="6335162" y="1814034"/>
            <a:ext cx="5412338" cy="473462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25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00000"/>
                </a:solidFill>
                <a:latin typeface="+mj-lt"/>
              </a:rPr>
              <a:t>Applicazione al caso di studio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3AC38F-716A-48B0-AB9D-33D9DAAE1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6582C1D-DE91-4C62-83B3-2F7E7FE7925C}"/>
              </a:ext>
            </a:extLst>
          </p:cNvPr>
          <p:cNvSpPr/>
          <p:nvPr/>
        </p:nvSpPr>
        <p:spPr>
          <a:xfrm>
            <a:off x="7066161" y="246038"/>
            <a:ext cx="5031464" cy="375002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451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000000"/>
                </a:solidFill>
                <a:latin typeface="+mj-lt"/>
              </a:rPr>
              <a:t>Applicazione al caso di studio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3AC38F-716A-48B0-AB9D-33D9DAAE1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 b="8228"/>
          <a:stretch/>
        </p:blipFill>
        <p:spPr>
          <a:xfrm>
            <a:off x="-1746" y="0"/>
            <a:ext cx="12193745" cy="6858000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6582C1D-DE91-4C62-83B3-2F7E7FE7925C}"/>
              </a:ext>
            </a:extLst>
          </p:cNvPr>
          <p:cNvSpPr/>
          <p:nvPr/>
        </p:nvSpPr>
        <p:spPr>
          <a:xfrm>
            <a:off x="7783601" y="76476"/>
            <a:ext cx="4104599" cy="371814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D62E3E3-9661-4718-82F8-1FBA3235218A}"/>
              </a:ext>
            </a:extLst>
          </p:cNvPr>
          <p:cNvSpPr/>
          <p:nvPr/>
        </p:nvSpPr>
        <p:spPr>
          <a:xfrm>
            <a:off x="151435" y="96406"/>
            <a:ext cx="4193504" cy="386959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403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Applicazione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al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caso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di studio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E33FFD1-C764-4A63-9CA7-E5FDD9DD451F}"/>
              </a:ext>
            </a:extLst>
          </p:cNvPr>
          <p:cNvSpPr txBox="1"/>
          <p:nvPr/>
        </p:nvSpPr>
        <p:spPr>
          <a:xfrm>
            <a:off x="620688" y="1957144"/>
            <a:ext cx="5006850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Applicazione Web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Mappa in </a:t>
            </a:r>
            <a:r>
              <a:rPr lang="it-IT" sz="2000" dirty="0" err="1">
                <a:solidFill>
                  <a:schemeClr val="bg1"/>
                </a:solidFill>
              </a:rPr>
              <a:t>OpenLayers</a:t>
            </a:r>
            <a:r>
              <a:rPr lang="it-IT" sz="2000" dirty="0">
                <a:solidFill>
                  <a:schemeClr val="bg1"/>
                </a:solidFill>
              </a:rPr>
              <a:t> 3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Panoramica delle Cinque Terre con marker cliccabili in corrispondenza dei sensori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Dettaglio dei marker con storico e area indicante lo stato di viabilità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Aggiornamento periodico degli stati. L’utente vede il cambiamento di colore  in automatico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0CFEDD7-C2EB-4454-9E6D-00D649989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/>
          <a:stretch/>
        </p:blipFill>
        <p:spPr>
          <a:xfrm>
            <a:off x="6960386" y="1923862"/>
            <a:ext cx="5006849" cy="3613337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B35B527-AF67-4006-A130-9F7B488499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12593" r="4024" b="24839"/>
          <a:stretch/>
        </p:blipFill>
        <p:spPr>
          <a:xfrm>
            <a:off x="6647644" y="4289229"/>
            <a:ext cx="4706156" cy="24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Applicazione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al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caso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di studio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6CA18A-CC82-4FB6-BE96-722D13F2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75994-8AD6-4956-850C-B6D1FA76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E33FFD1-C764-4A63-9CA7-E5FDD9DD451F}"/>
              </a:ext>
            </a:extLst>
          </p:cNvPr>
          <p:cNvSpPr txBox="1"/>
          <p:nvPr/>
        </p:nvSpPr>
        <p:spPr>
          <a:xfrm>
            <a:off x="620688" y="1957144"/>
            <a:ext cx="5006850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</a:rPr>
              <a:t>Applicazione Web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Scheda per visualizzazione dati raccolti da un sensore a scelta durante un intervallo di tempo personalizzato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Livello di dettaglio maggiore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E7DB6B-0111-443D-BCD7-E4E9E4662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64" y="1935547"/>
            <a:ext cx="5232400" cy="2699469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21A4794-A4CE-4E23-A628-E23F14FE80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2608"/>
          <a:stretch/>
        </p:blipFill>
        <p:spPr>
          <a:xfrm>
            <a:off x="9423438" y="4000500"/>
            <a:ext cx="2603500" cy="2761094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3442A7D-12DB-4A68-B8A9-ADA1041887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r="37947"/>
          <a:stretch/>
        </p:blipFill>
        <p:spPr>
          <a:xfrm>
            <a:off x="6167583" y="4000307"/>
            <a:ext cx="2573126" cy="27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Considerazioni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finali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4CB1D5-6108-45FE-8D7B-B1CFB47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D636839-9764-4B5A-A5E4-10F2BA2A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1413518-8F23-4352-A9FE-13A6C072E552}"/>
              </a:ext>
            </a:extLst>
          </p:cNvPr>
          <p:cNvSpPr txBox="1"/>
          <p:nvPr/>
        </p:nvSpPr>
        <p:spPr>
          <a:xfrm>
            <a:off x="620688" y="1957144"/>
            <a:ext cx="5006850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Modello semplice ma sufficiente a discriminare il traffico in tre classi di viabilità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Sensori attivi h24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Sistema online da relativamente poco tempo. I test effettuati sono sopralluoghi di persona per stabilire se i dati fossero coerenti con la situazione reale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VALORE DI ALFA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BEAE9A-8053-47D1-B379-009205C11131}"/>
              </a:ext>
            </a:extLst>
          </p:cNvPr>
          <p:cNvSpPr txBox="1"/>
          <p:nvPr/>
        </p:nvSpPr>
        <p:spPr>
          <a:xfrm>
            <a:off x="7237388" y="1957144"/>
            <a:ext cx="5006850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Randomizzazione ha comunque delle falle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Sarebbe opportuno ridurre il contenuto delle probe </a:t>
            </a:r>
            <a:r>
              <a:rPr lang="it-IT" dirty="0" err="1"/>
              <a:t>request</a:t>
            </a:r>
            <a:r>
              <a:rPr lang="it-IT" dirty="0"/>
              <a:t> evitando qualsiasi informazione non necessaria per impedire il </a:t>
            </a:r>
            <a:r>
              <a:rPr lang="it-IT" dirty="0" err="1"/>
              <a:t>fingerprinting</a:t>
            </a:r>
            <a:endParaRPr lang="it-IT" dirty="0"/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Sarebbe opportuno azzerare il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ad ogni cambio indirizzo. Relativamente pochi dispositivi lo fanno e sono molto più complessi da aggregare</a:t>
            </a:r>
          </a:p>
        </p:txBody>
      </p:sp>
    </p:spTree>
    <p:extLst>
      <p:ext uri="{BB962C8B-B14F-4D97-AF65-F5344CB8AC3E}">
        <p14:creationId xmlns:p14="http://schemas.microsoft.com/office/powerpoint/2010/main" val="2844070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000000"/>
                </a:solidFill>
                <a:latin typeface="+mj-lt"/>
              </a:rPr>
              <a:t>Sviluppi</a:t>
            </a:r>
            <a:r>
              <a:rPr lang="en-US" sz="3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+mj-lt"/>
              </a:rPr>
              <a:t>futuri</a:t>
            </a:r>
            <a:endParaRPr lang="en-US" sz="3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E4CB1D5-6108-45FE-8D7B-B1CFB47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D636839-9764-4B5A-A5E4-10F2BA2A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B95013-6617-4364-BC56-0802CC95C9A6}"/>
              </a:ext>
            </a:extLst>
          </p:cNvPr>
          <p:cNvSpPr txBox="1"/>
          <p:nvPr/>
        </p:nvSpPr>
        <p:spPr>
          <a:xfrm>
            <a:off x="624114" y="2024539"/>
            <a:ext cx="4925786" cy="449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Modulo previsionale basato sullo storico delle rilevazioni attualmente in corso, arricchendo il dataset con feature come meteo, giorno della settimana, festività e periodo dell’anno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Applicazione web a disposizione degli utenti, non più esclusiva per i gestori del parco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Informazione dei MAC globali per ricostruire gli itinerari più seguiti, tempi di percorrenza, di attesa, </a:t>
            </a:r>
            <a:r>
              <a:rPr lang="it-IT" dirty="0" err="1">
                <a:solidFill>
                  <a:schemeClr val="bg1"/>
                </a:solidFill>
              </a:rPr>
              <a:t>ecc</a:t>
            </a:r>
            <a:r>
              <a:rPr lang="it-IT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Più sensori per ogni paese per effettuare le misurazioni sopracitate anche all’interno dei borghi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6A9D541-CC34-46D0-9A50-6C71C9255A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"/>
          <a:stretch/>
        </p:blipFill>
        <p:spPr>
          <a:xfrm>
            <a:off x="8426753" y="2065655"/>
            <a:ext cx="3141133" cy="44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8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192E64-628C-4D3B-994C-AA55A6CD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47" y="619078"/>
            <a:ext cx="2270680" cy="720941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83C6A4-6665-46BD-851A-1A8295B3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73" y="4288975"/>
            <a:ext cx="3478490" cy="2087094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FA9DEF2A-23F5-4CBB-AB90-759853411BB0}"/>
              </a:ext>
            </a:extLst>
          </p:cNvPr>
          <p:cNvSpPr txBox="1">
            <a:spLocks/>
          </p:cNvSpPr>
          <p:nvPr/>
        </p:nvSpPr>
        <p:spPr>
          <a:xfrm>
            <a:off x="709118" y="619078"/>
            <a:ext cx="5077396" cy="204730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/>
              <a:t>Monitoraggio di flussi e densità pedonale presso aree congestionabili mediante sensori innovativi</a:t>
            </a:r>
          </a:p>
        </p:txBody>
      </p:sp>
      <p:sp>
        <p:nvSpPr>
          <p:cNvPr id="26" name="Sottotitolo 2">
            <a:extLst>
              <a:ext uri="{FF2B5EF4-FFF2-40B4-BE49-F238E27FC236}">
                <a16:creationId xmlns:a16="http://schemas.microsoft.com/office/drawing/2014/main" id="{57ABC48A-BED9-469B-9CA2-F23412AE4424}"/>
              </a:ext>
            </a:extLst>
          </p:cNvPr>
          <p:cNvSpPr txBox="1">
            <a:spLocks/>
          </p:cNvSpPr>
          <p:nvPr/>
        </p:nvSpPr>
        <p:spPr>
          <a:xfrm>
            <a:off x="709118" y="3392243"/>
            <a:ext cx="4458424" cy="480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ED1B20"/>
                </a:solidFill>
              </a:rPr>
              <a:t>Gianluca Ceccoli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8637B3E-8284-4A59-AB5C-0099EC41AA84}"/>
              </a:ext>
            </a:extLst>
          </p:cNvPr>
          <p:cNvSpPr txBox="1"/>
          <p:nvPr/>
        </p:nvSpPr>
        <p:spPr>
          <a:xfrm>
            <a:off x="709118" y="4121039"/>
            <a:ext cx="3608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Relatore:</a:t>
            </a:r>
            <a:endParaRPr lang="it-IT" sz="2000" dirty="0"/>
          </a:p>
          <a:p>
            <a:r>
              <a:rPr lang="it-IT" sz="2000" dirty="0"/>
              <a:t>Chiar.</a:t>
            </a:r>
            <a:r>
              <a:rPr lang="it-IT" sz="2000" baseline="30000" dirty="0"/>
              <a:t>mo</a:t>
            </a:r>
            <a:r>
              <a:rPr lang="it-IT" sz="2000" dirty="0"/>
              <a:t> Prof. Ing. Roberto Sacile</a:t>
            </a:r>
          </a:p>
          <a:p>
            <a:r>
              <a:rPr lang="it-IT" sz="2000" b="1" dirty="0"/>
              <a:t>Correlatore:</a:t>
            </a:r>
            <a:endParaRPr lang="it-IT" sz="2000" dirty="0"/>
          </a:p>
          <a:p>
            <a:r>
              <a:rPr lang="it-IT" sz="2000" dirty="0"/>
              <a:t>Dott. Ing. Luca Zero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9A8781B-F6FE-4BCA-B328-59772933451E}"/>
              </a:ext>
            </a:extLst>
          </p:cNvPr>
          <p:cNvSpPr txBox="1"/>
          <p:nvPr/>
        </p:nvSpPr>
        <p:spPr>
          <a:xfrm>
            <a:off x="709118" y="5693262"/>
            <a:ext cx="32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Anno accademico 2018/2019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A767F80-6F38-4EAE-9104-78C4F421962E}"/>
              </a:ext>
            </a:extLst>
          </p:cNvPr>
          <p:cNvCxnSpPr>
            <a:cxnSpLocks/>
          </p:cNvCxnSpPr>
          <p:nvPr/>
        </p:nvCxnSpPr>
        <p:spPr>
          <a:xfrm>
            <a:off x="839305" y="2909477"/>
            <a:ext cx="5704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Obiettivi</a:t>
            </a:r>
            <a:r>
              <a:rPr lang="en-US" sz="3600" dirty="0">
                <a:latin typeface="+mj-lt"/>
                <a:ea typeface="+mj-ea"/>
                <a:cs typeface="+mj-cs"/>
              </a:rPr>
              <a:t> e </a:t>
            </a:r>
            <a:r>
              <a:rPr lang="en-US" sz="3600" dirty="0" err="1">
                <a:latin typeface="+mj-lt"/>
                <a:ea typeface="+mj-ea"/>
                <a:cs typeface="+mj-cs"/>
              </a:rPr>
              <a:t>motivazioni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9B64C-F181-49C0-9868-15C16D31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B369094-EEF0-4D2F-96AB-DD075E2A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78797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3A44C32-208D-4420-AE99-23E6C6740695}"/>
              </a:ext>
            </a:extLst>
          </p:cNvPr>
          <p:cNvSpPr txBox="1"/>
          <p:nvPr/>
        </p:nvSpPr>
        <p:spPr>
          <a:xfrm>
            <a:off x="624114" y="2192294"/>
            <a:ext cx="4778829" cy="4164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Segnalazione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predizione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congestione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pedonale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dirty="0" err="1">
                <a:solidFill>
                  <a:schemeClr val="bg1"/>
                </a:solidFill>
              </a:rPr>
              <a:t>luoghi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ristretti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Prevenzione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situazioni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pericolose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causate</a:t>
            </a:r>
            <a:r>
              <a:rPr lang="en-US" sz="2000" dirty="0">
                <a:solidFill>
                  <a:schemeClr val="bg1"/>
                </a:solidFill>
              </a:rPr>
              <a:t> da </a:t>
            </a:r>
            <a:r>
              <a:rPr lang="en-US" sz="2000" dirty="0" err="1">
                <a:solidFill>
                  <a:schemeClr val="bg1"/>
                </a:solidFill>
              </a:rPr>
              <a:t>sovraffolamenti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Classificazione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traffico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pedonale</a:t>
            </a:r>
            <a:r>
              <a:rPr lang="en-US" sz="2000" dirty="0">
                <a:solidFill>
                  <a:schemeClr val="bg1"/>
                </a:solidFill>
              </a:rPr>
              <a:t> in </a:t>
            </a:r>
            <a:r>
              <a:rPr lang="en-US" sz="2000" dirty="0" err="1">
                <a:solidFill>
                  <a:schemeClr val="bg1"/>
                </a:solidFill>
              </a:rPr>
              <a:t>livelli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viabilità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Realizzazione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installazione</a:t>
            </a:r>
            <a:r>
              <a:rPr lang="en-US" sz="2000" dirty="0">
                <a:solidFill>
                  <a:schemeClr val="bg1"/>
                </a:solidFill>
              </a:rPr>
              <a:t> di un </a:t>
            </a:r>
            <a:r>
              <a:rPr lang="en-US" sz="2000" dirty="0" err="1">
                <a:solidFill>
                  <a:schemeClr val="bg1"/>
                </a:solidFill>
              </a:rPr>
              <a:t>sistema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monitoraggio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pedonale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tramite</a:t>
            </a:r>
            <a:r>
              <a:rPr lang="en-US" sz="2000" dirty="0">
                <a:solidFill>
                  <a:schemeClr val="bg1"/>
                </a:solidFill>
              </a:rPr>
              <a:t> Wi-Fi</a:t>
            </a:r>
          </a:p>
        </p:txBody>
      </p:sp>
      <p:pic>
        <p:nvPicPr>
          <p:cNvPr id="43" name="Immagine 42" descr="Immagine che contiene cielo, esterni&#10;&#10;Descrizione generata automaticamente">
            <a:extLst>
              <a:ext uri="{FF2B5EF4-FFF2-40B4-BE49-F238E27FC236}">
                <a16:creationId xmlns:a16="http://schemas.microsoft.com/office/drawing/2014/main" id="{27ABF4D7-EE26-4E91-8FB6-E9FA6E70EB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C1C1C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11932" r="8462"/>
          <a:stretch/>
        </p:blipFill>
        <p:spPr>
          <a:xfrm>
            <a:off x="7283017" y="2855814"/>
            <a:ext cx="4680383" cy="283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3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Stato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dell’arte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9B64C-F181-49C0-9868-15C16D31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B369094-EEF0-4D2F-96AB-DD075E2A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78797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A0CAA8E-83F0-4D6F-A203-3A49D7472709}"/>
              </a:ext>
            </a:extLst>
          </p:cNvPr>
          <p:cNvSpPr txBox="1"/>
          <p:nvPr/>
        </p:nvSpPr>
        <p:spPr>
          <a:xfrm>
            <a:off x="624114" y="1986033"/>
            <a:ext cx="4836886" cy="457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Videocamere</a:t>
            </a:r>
            <a:endParaRPr lang="en-US" sz="2000" b="1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Registrano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immagini</a:t>
            </a:r>
            <a:r>
              <a:rPr lang="en-US" sz="2000" dirty="0">
                <a:solidFill>
                  <a:schemeClr val="bg1"/>
                </a:solidFill>
              </a:rPr>
              <a:t> RGB o in </a:t>
            </a:r>
            <a:r>
              <a:rPr lang="en-US" sz="2000" dirty="0" err="1">
                <a:solidFill>
                  <a:schemeClr val="bg1"/>
                </a:solidFill>
              </a:rPr>
              <a:t>scala</a:t>
            </a:r>
            <a:r>
              <a:rPr lang="en-US" sz="2000" dirty="0">
                <a:solidFill>
                  <a:schemeClr val="bg1"/>
                </a:solidFill>
              </a:rPr>
              <a:t> di grigio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Rilevazione</a:t>
            </a:r>
            <a:r>
              <a:rPr lang="en-US" sz="2000" dirty="0">
                <a:solidFill>
                  <a:schemeClr val="bg1"/>
                </a:solidFill>
              </a:rPr>
              <a:t> del foreground: frame differencing / background subtraction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Livello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macroscopico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Soluzioni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tipo</a:t>
            </a:r>
            <a:r>
              <a:rPr lang="en-US" sz="2000" dirty="0">
                <a:solidFill>
                  <a:schemeClr val="bg1"/>
                </a:solidFill>
              </a:rPr>
              <a:t> ROI (Region of Interest)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Precisione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cala</a:t>
            </a:r>
            <a:r>
              <a:rPr lang="en-US" sz="2000" dirty="0">
                <a:solidFill>
                  <a:schemeClr val="bg1"/>
                </a:solidFill>
              </a:rPr>
              <a:t> con </a:t>
            </a:r>
            <a:r>
              <a:rPr lang="en-US" sz="2000" dirty="0" err="1">
                <a:solidFill>
                  <a:schemeClr val="bg1"/>
                </a:solidFill>
              </a:rPr>
              <a:t>grandi</a:t>
            </a:r>
            <a:r>
              <a:rPr lang="en-US" sz="2000" dirty="0">
                <a:solidFill>
                  <a:schemeClr val="bg1"/>
                </a:solidFill>
              </a:rPr>
              <a:t> masse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di privacy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estetici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funzionali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posizionamento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occlusioni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illuminazione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DB03A45-4B02-432E-B9CD-864E33670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70" y="1834370"/>
            <a:ext cx="3160744" cy="2356531"/>
          </a:xfrm>
          <a:prstGeom prst="rect">
            <a:avLst/>
          </a:prstGeom>
        </p:spPr>
      </p:pic>
      <p:sp>
        <p:nvSpPr>
          <p:cNvPr id="16" name="Freccia circolare in giù 15">
            <a:extLst>
              <a:ext uri="{FF2B5EF4-FFF2-40B4-BE49-F238E27FC236}">
                <a16:creationId xmlns:a16="http://schemas.microsoft.com/office/drawing/2014/main" id="{F3CE3C08-8982-4E8D-97B9-EE53B127A7AE}"/>
              </a:ext>
            </a:extLst>
          </p:cNvPr>
          <p:cNvSpPr/>
          <p:nvPr/>
        </p:nvSpPr>
        <p:spPr>
          <a:xfrm rot="18634347">
            <a:off x="7596708" y="2742514"/>
            <a:ext cx="2099744" cy="1480599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726D1620-9CDD-4178-BD9D-98EC3A10B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2" y="4215337"/>
            <a:ext cx="3160744" cy="2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Stato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dell’arte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9B64C-F181-49C0-9868-15C16D31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B369094-EEF0-4D2F-96AB-DD075E2A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78797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663575F-CB2A-47A3-A8E0-DEE0E07DAD35}"/>
              </a:ext>
            </a:extLst>
          </p:cNvPr>
          <p:cNvSpPr txBox="1"/>
          <p:nvPr/>
        </p:nvSpPr>
        <p:spPr>
          <a:xfrm>
            <a:off x="624114" y="2029576"/>
            <a:ext cx="4532086" cy="4489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Videocamere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stereoscopiche</a:t>
            </a:r>
            <a:endParaRPr lang="en-US" sz="2000" b="1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Registrano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immagini</a:t>
            </a:r>
            <a:r>
              <a:rPr lang="en-US" sz="2000" dirty="0">
                <a:solidFill>
                  <a:schemeClr val="bg1"/>
                </a:solidFill>
              </a:rPr>
              <a:t> RGB o in </a:t>
            </a:r>
            <a:r>
              <a:rPr lang="en-US" sz="2000" dirty="0" err="1">
                <a:solidFill>
                  <a:schemeClr val="bg1"/>
                </a:solidFill>
              </a:rPr>
              <a:t>scala</a:t>
            </a:r>
            <a:r>
              <a:rPr lang="en-US" sz="2000" dirty="0">
                <a:solidFill>
                  <a:schemeClr val="bg1"/>
                </a:solidFill>
              </a:rPr>
              <a:t> di grigio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Livello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microscopico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Soluzioni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 di </a:t>
            </a:r>
            <a:r>
              <a:rPr lang="en-US" sz="2000" dirty="0" err="1">
                <a:solidFill>
                  <a:schemeClr val="bg1"/>
                </a:solidFill>
              </a:rPr>
              <a:t>tipo</a:t>
            </a:r>
            <a:r>
              <a:rPr lang="en-US" sz="2000" dirty="0">
                <a:solidFill>
                  <a:schemeClr val="bg1"/>
                </a:solidFill>
              </a:rPr>
              <a:t> LOI (Line of Interest)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Stessi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negativi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delle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videocamere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Posizionamento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sulla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verticale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varchi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Poco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applicabile</a:t>
            </a:r>
            <a:r>
              <a:rPr lang="en-US" sz="2000" dirty="0">
                <a:solidFill>
                  <a:schemeClr val="bg1"/>
                </a:solidFill>
              </a:rPr>
              <a:t> ad un </a:t>
            </a:r>
            <a:r>
              <a:rPr lang="en-US" sz="2000" dirty="0" err="1">
                <a:solidFill>
                  <a:schemeClr val="bg1"/>
                </a:solidFill>
              </a:rPr>
              <a:t>ambiente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aperto</a:t>
            </a:r>
            <a:r>
              <a:rPr lang="en-US" sz="2000" dirty="0">
                <a:solidFill>
                  <a:schemeClr val="bg1"/>
                </a:solidFill>
              </a:rPr>
              <a:t> con </a:t>
            </a:r>
            <a:r>
              <a:rPr lang="en-US" sz="2000" dirty="0" err="1">
                <a:solidFill>
                  <a:schemeClr val="bg1"/>
                </a:solidFill>
              </a:rPr>
              <a:t>molteplici</a:t>
            </a:r>
            <a:r>
              <a:rPr lang="en-US" sz="2000" dirty="0">
                <a:solidFill>
                  <a:schemeClr val="bg1"/>
                </a:solidFill>
              </a:rPr>
              <a:t> vie di </a:t>
            </a:r>
            <a:r>
              <a:rPr lang="en-US" sz="2000" dirty="0" err="1">
                <a:solidFill>
                  <a:schemeClr val="bg1"/>
                </a:solidFill>
              </a:rPr>
              <a:t>fuga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3985D8-2F7C-437D-A147-12AD2EECE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630" r="89769">
                        <a14:foregroundMark x1="11221" y1="61818" x2="68317" y2="51364"/>
                        <a14:foregroundMark x1="68317" y1="51364" x2="42904" y2="33636"/>
                        <a14:foregroundMark x1="42904" y1="33636" x2="18812" y2="53636"/>
                        <a14:foregroundMark x1="18812" y1="53636" x2="41584" y2="73636"/>
                        <a14:foregroundMark x1="41584" y1="73636" x2="68317" y2="69091"/>
                        <a14:foregroundMark x1="68317" y1="69091" x2="80198" y2="53182"/>
                        <a14:foregroundMark x1="76238" y1="60000" x2="88779" y2="48182"/>
                        <a14:foregroundMark x1="30363" y1="60909" x2="9241" y2="44545"/>
                        <a14:foregroundMark x1="12541" y1="65909" x2="18152" y2="44545"/>
                        <a14:foregroundMark x1="12541" y1="57273" x2="16172" y2="65000"/>
                        <a14:foregroundMark x1="15512" y1="64091" x2="7591" y2="36818"/>
                        <a14:foregroundMark x1="10561" y1="73636" x2="13531" y2="73636"/>
                        <a14:foregroundMark x1="11221" y1="73636" x2="3630" y2="62727"/>
                        <a14:foregroundMark x1="17162" y1="75000" x2="30363" y2="75909"/>
                        <a14:foregroundMark x1="78878" y1="74091" x2="87129" y2="67273"/>
                        <a14:foregroundMark x1="12871" y1="72727" x2="3960" y2="62727"/>
                        <a14:foregroundMark x1="12541" y1="73636" x2="4290" y2="6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2" y="4274343"/>
            <a:ext cx="3543298" cy="25726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495647-0E16-4542-971A-BD434AA33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76" y="2298771"/>
            <a:ext cx="3786089" cy="2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Stato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dell’arte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9B64C-F181-49C0-9868-15C16D31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B369094-EEF0-4D2F-96AB-DD075E2A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703B4AE-5340-43A5-9605-2ECBDF965F05}"/>
              </a:ext>
            </a:extLst>
          </p:cNvPr>
          <p:cNvSpPr txBox="1"/>
          <p:nvPr/>
        </p:nvSpPr>
        <p:spPr>
          <a:xfrm>
            <a:off x="624114" y="2192295"/>
            <a:ext cx="5033840" cy="4164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Laser e </a:t>
            </a:r>
            <a:r>
              <a:rPr lang="en-US" sz="2000" b="1" dirty="0" err="1">
                <a:solidFill>
                  <a:schemeClr val="bg1"/>
                </a:solidFill>
              </a:rPr>
              <a:t>infrarossi</a:t>
            </a:r>
            <a:endParaRPr lang="en-US" sz="2000" b="1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Livello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microscopico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Soluzioni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 di </a:t>
            </a:r>
            <a:r>
              <a:rPr lang="en-US" sz="2000" dirty="0" err="1">
                <a:solidFill>
                  <a:schemeClr val="bg1"/>
                </a:solidFill>
              </a:rPr>
              <a:t>tipo</a:t>
            </a:r>
            <a:r>
              <a:rPr lang="en-US" sz="2000" dirty="0">
                <a:solidFill>
                  <a:schemeClr val="bg1"/>
                </a:solidFill>
              </a:rPr>
              <a:t> LOI (Line of Interest)</a:t>
            </a:r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Non </a:t>
            </a:r>
            <a:r>
              <a:rPr lang="en-US" sz="2000" dirty="0" err="1">
                <a:solidFill>
                  <a:schemeClr val="bg1"/>
                </a:solidFill>
              </a:rPr>
              <a:t>sono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necessarie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immagini</a:t>
            </a:r>
            <a:r>
              <a:rPr lang="en-US" sz="2000" dirty="0">
                <a:solidFill>
                  <a:schemeClr val="bg1"/>
                </a:solidFill>
              </a:rPr>
              <a:t> ad </a:t>
            </a:r>
            <a:r>
              <a:rPr lang="en-US" sz="2000" dirty="0" err="1">
                <a:solidFill>
                  <a:schemeClr val="bg1"/>
                </a:solidFill>
              </a:rPr>
              <a:t>alta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risoluzione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Computazione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alleggerita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Più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accessibili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Soluzioni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mercato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edificio, esterni, strada, terra&#10;&#10;Descrizione generata automaticamente">
            <a:extLst>
              <a:ext uri="{FF2B5EF4-FFF2-40B4-BE49-F238E27FC236}">
                <a16:creationId xmlns:a16="http://schemas.microsoft.com/office/drawing/2014/main" id="{F2AF1A91-E315-476F-93F3-CC3CD84BA2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2" r="13314" b="13508"/>
          <a:stretch/>
        </p:blipFill>
        <p:spPr>
          <a:xfrm>
            <a:off x="8276506" y="2192295"/>
            <a:ext cx="3665229" cy="2149707"/>
          </a:xfrm>
          <a:prstGeom prst="rect">
            <a:avLst/>
          </a:prstGeom>
        </p:spPr>
      </p:pic>
      <p:pic>
        <p:nvPicPr>
          <p:cNvPr id="9" name="Immagine 8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485B04CF-914E-40D8-8B57-4C954F983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47" y="4610269"/>
            <a:ext cx="3179862" cy="19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5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Stato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dell’arte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latin typeface="+mj-lt"/>
                <a:ea typeface="+mj-ea"/>
                <a:cs typeface="+mj-cs"/>
              </a:rPr>
              <a:t>tecnologico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9B64C-F181-49C0-9868-15C16D31D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B369094-EEF0-4D2F-96AB-DD075E2A1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9A09F31-4010-4F5E-8A52-8811E37989D2}"/>
              </a:ext>
            </a:extLst>
          </p:cNvPr>
          <p:cNvSpPr txBox="1"/>
          <p:nvPr/>
        </p:nvSpPr>
        <p:spPr>
          <a:xfrm>
            <a:off x="624114" y="2192295"/>
            <a:ext cx="5094515" cy="4569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Sniffer Wi-Fi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Intercettazione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passiva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transitano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sulla</a:t>
            </a:r>
            <a:r>
              <a:rPr lang="en-US" sz="2000" dirty="0">
                <a:solidFill>
                  <a:schemeClr val="bg1"/>
                </a:solidFill>
              </a:rPr>
              <a:t> rete (wireless)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Supposizione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ogni</a:t>
            </a:r>
            <a:r>
              <a:rPr lang="en-US" sz="2000" dirty="0">
                <a:solidFill>
                  <a:schemeClr val="bg1"/>
                </a:solidFill>
              </a:rPr>
              <a:t> persona </a:t>
            </a:r>
            <a:r>
              <a:rPr lang="en-US" sz="2000" dirty="0" err="1">
                <a:solidFill>
                  <a:schemeClr val="bg1"/>
                </a:solidFill>
              </a:rPr>
              <a:t>sia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identificata</a:t>
            </a:r>
            <a:r>
              <a:rPr lang="en-US" sz="2000" dirty="0">
                <a:solidFill>
                  <a:schemeClr val="bg1"/>
                </a:solidFill>
              </a:rPr>
              <a:t> dal </a:t>
            </a:r>
            <a:r>
              <a:rPr lang="en-US" sz="2000" dirty="0" err="1">
                <a:solidFill>
                  <a:schemeClr val="bg1"/>
                </a:solidFill>
              </a:rPr>
              <a:t>rispettivo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dispositivo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Alternativa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videocamere</a:t>
            </a:r>
            <a:r>
              <a:rPr lang="en-US" sz="2000" dirty="0">
                <a:solidFill>
                  <a:schemeClr val="bg1"/>
                </a:solidFill>
              </a:rPr>
              <a:t> per </a:t>
            </a:r>
            <a:r>
              <a:rPr lang="en-US" sz="2000" dirty="0" err="1">
                <a:solidFill>
                  <a:schemeClr val="bg1"/>
                </a:solidFill>
              </a:rPr>
              <a:t>problemi</a:t>
            </a:r>
            <a:r>
              <a:rPr lang="en-US" sz="2000" dirty="0">
                <a:solidFill>
                  <a:schemeClr val="bg1"/>
                </a:solidFill>
              </a:rPr>
              <a:t> ROI ma </a:t>
            </a:r>
            <a:r>
              <a:rPr lang="en-US" sz="2000" dirty="0" err="1">
                <a:solidFill>
                  <a:schemeClr val="bg1"/>
                </a:solidFill>
              </a:rPr>
              <a:t>anche</a:t>
            </a:r>
            <a:r>
              <a:rPr lang="en-US" sz="2000" dirty="0">
                <a:solidFill>
                  <a:schemeClr val="bg1"/>
                </a:solidFill>
              </a:rPr>
              <a:t> per </a:t>
            </a:r>
            <a:r>
              <a:rPr lang="en-US" sz="2000" dirty="0" err="1">
                <a:solidFill>
                  <a:schemeClr val="bg1"/>
                </a:solidFill>
              </a:rPr>
              <a:t>misure</a:t>
            </a:r>
            <a:r>
              <a:rPr lang="en-US" sz="2000" dirty="0">
                <a:solidFill>
                  <a:schemeClr val="bg1"/>
                </a:solidFill>
              </a:rPr>
              <a:t> sui </a:t>
            </a:r>
            <a:r>
              <a:rPr lang="en-US" sz="2000" dirty="0" err="1">
                <a:solidFill>
                  <a:schemeClr val="bg1"/>
                </a:solidFill>
              </a:rPr>
              <a:t>flussi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Basso </a:t>
            </a:r>
            <a:r>
              <a:rPr lang="en-US" sz="2000" dirty="0" err="1">
                <a:solidFill>
                  <a:schemeClr val="bg1"/>
                </a:solidFill>
              </a:rPr>
              <a:t>costo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discreto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nessun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problema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occlusioni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cambi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illuminazione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Assunto</a:t>
            </a:r>
            <a:r>
              <a:rPr lang="en-US" sz="2000" dirty="0">
                <a:solidFill>
                  <a:schemeClr val="bg1"/>
                </a:solidFill>
              </a:rPr>
              <a:t> forte, </a:t>
            </a:r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calcolato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tasso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rilevazione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Misura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grossolana</a:t>
            </a:r>
            <a:r>
              <a:rPr lang="en-US" sz="2000" dirty="0">
                <a:solidFill>
                  <a:schemeClr val="bg1"/>
                </a:solidFill>
              </a:rPr>
              <a:t> ma </a:t>
            </a:r>
            <a:r>
              <a:rPr lang="en-US" sz="2000" dirty="0" err="1">
                <a:solidFill>
                  <a:schemeClr val="bg1"/>
                </a:solidFill>
              </a:rPr>
              <a:t>comunque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indicativa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Wi-Fi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449B45D-D1C3-4315-AF63-C9A2728EFD32}"/>
              </a:ext>
            </a:extLst>
          </p:cNvPr>
          <p:cNvSpPr txBox="1"/>
          <p:nvPr/>
        </p:nvSpPr>
        <p:spPr>
          <a:xfrm>
            <a:off x="624114" y="2337037"/>
            <a:ext cx="4317322" cy="4164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Lo standard IEEE 802.11 </a:t>
            </a:r>
            <a:r>
              <a:rPr lang="en-US" sz="2000" dirty="0" err="1">
                <a:solidFill>
                  <a:schemeClr val="bg1"/>
                </a:solidFill>
              </a:rPr>
              <a:t>definisce</a:t>
            </a:r>
            <a:r>
              <a:rPr lang="en-US" sz="2000" dirty="0">
                <a:solidFill>
                  <a:schemeClr val="bg1"/>
                </a:solidFill>
              </a:rPr>
              <a:t> 3 tipi di frame </a:t>
            </a:r>
            <a:r>
              <a:rPr lang="en-US" sz="2000" dirty="0" err="1">
                <a:solidFill>
                  <a:schemeClr val="bg1"/>
                </a:solidFill>
              </a:rPr>
              <a:t>scambiati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dispositivi</a:t>
            </a:r>
            <a:r>
              <a:rPr lang="en-US" sz="2000" dirty="0">
                <a:solidFill>
                  <a:schemeClr val="bg1"/>
                </a:solidFill>
              </a:rPr>
              <a:t> Wi-Fi: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Management Frame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Control Frame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frame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Esempi</a:t>
            </a:r>
            <a:r>
              <a:rPr lang="en-US" sz="2000" dirty="0">
                <a:solidFill>
                  <a:schemeClr val="bg1"/>
                </a:solidFill>
              </a:rPr>
              <a:t> di Management Frame: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Association frame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Authentication frame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Beacon frame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Probes request / response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8E1388-BA54-489B-851E-DD30F2B7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7340441-D575-44D8-A114-422ACCCCD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8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BC8DAA-05C8-48CC-987A-BF00F5CE7498}"/>
              </a:ext>
            </a:extLst>
          </p:cNvPr>
          <p:cNvSpPr txBox="1"/>
          <p:nvPr/>
        </p:nvSpPr>
        <p:spPr>
          <a:xfrm>
            <a:off x="838200" y="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Wi-Fi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8141A1-D8EB-45B1-9114-6B4F2A43DB0B}"/>
              </a:ext>
            </a:extLst>
          </p:cNvPr>
          <p:cNvSpPr txBox="1"/>
          <p:nvPr/>
        </p:nvSpPr>
        <p:spPr>
          <a:xfrm>
            <a:off x="537696" y="1978331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Due tipi di </a:t>
            </a:r>
            <a:r>
              <a:rPr lang="en-US" sz="2000" b="1" dirty="0" err="1">
                <a:solidFill>
                  <a:srgbClr val="FFFFFF"/>
                </a:solidFill>
              </a:rPr>
              <a:t>ricerche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delle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reti</a:t>
            </a:r>
            <a:r>
              <a:rPr lang="en-US" sz="2000" b="1" dirty="0">
                <a:solidFill>
                  <a:srgbClr val="FFFFFF"/>
                </a:solidFill>
              </a:rPr>
              <a:t> wireless: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Passive scanning (</a:t>
            </a:r>
            <a:r>
              <a:rPr lang="en-US" sz="2000" dirty="0" err="1">
                <a:solidFill>
                  <a:srgbClr val="FFFFFF"/>
                </a:solidFill>
              </a:rPr>
              <a:t>ascoltando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 Beacon frame)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Active scanning (</a:t>
            </a:r>
            <a:r>
              <a:rPr lang="en-US" sz="2000" dirty="0" err="1">
                <a:solidFill>
                  <a:srgbClr val="FFFFFF"/>
                </a:solidFill>
              </a:rPr>
              <a:t>inviando</a:t>
            </a:r>
            <a:r>
              <a:rPr lang="en-US" sz="2000" dirty="0">
                <a:solidFill>
                  <a:srgbClr val="FFFFFF"/>
                </a:solidFill>
              </a:rPr>
              <a:t> Probe request e </a:t>
            </a:r>
            <a:r>
              <a:rPr lang="en-US" sz="2000" dirty="0" err="1">
                <a:solidFill>
                  <a:srgbClr val="FFFFFF"/>
                </a:solidFill>
              </a:rPr>
              <a:t>attendendo</a:t>
            </a:r>
            <a:r>
              <a:rPr lang="en-US" sz="2000" dirty="0">
                <a:solidFill>
                  <a:srgbClr val="FFFFFF"/>
                </a:solidFill>
              </a:rPr>
              <a:t> Probe response)</a:t>
            </a: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Beacon frame: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messaggi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gli</a:t>
            </a:r>
            <a:r>
              <a:rPr lang="en-US" sz="2000" dirty="0">
                <a:solidFill>
                  <a:srgbClr val="FFFFFF"/>
                </a:solidFill>
              </a:rPr>
              <a:t> AP (access point) </a:t>
            </a:r>
            <a:r>
              <a:rPr lang="en-US" sz="2000" dirty="0" err="1">
                <a:solidFill>
                  <a:srgbClr val="FFFFFF"/>
                </a:solidFill>
              </a:rPr>
              <a:t>inviano</a:t>
            </a:r>
            <a:r>
              <a:rPr lang="en-US" sz="2000" dirty="0">
                <a:solidFill>
                  <a:srgbClr val="FFFFFF"/>
                </a:solidFill>
              </a:rPr>
              <a:t> per </a:t>
            </a:r>
            <a:r>
              <a:rPr lang="en-US" sz="2000" dirty="0" err="1">
                <a:solidFill>
                  <a:srgbClr val="FFFFFF"/>
                </a:solidFill>
              </a:rPr>
              <a:t>segnalare</a:t>
            </a:r>
            <a:r>
              <a:rPr lang="en-US" sz="2000" dirty="0">
                <a:solidFill>
                  <a:srgbClr val="FFFFFF"/>
                </a:solidFill>
              </a:rPr>
              <a:t> la propria </a:t>
            </a:r>
            <a:r>
              <a:rPr lang="en-US" sz="2000" dirty="0" err="1">
                <a:solidFill>
                  <a:srgbClr val="FFFFFF"/>
                </a:solidFill>
              </a:rPr>
              <a:t>presenza</a:t>
            </a:r>
            <a:r>
              <a:rPr lang="en-US" sz="2000" dirty="0">
                <a:solidFill>
                  <a:srgbClr val="FFFFFF"/>
                </a:solidFill>
              </a:rPr>
              <a:t> e </a:t>
            </a:r>
            <a:r>
              <a:rPr lang="en-US" sz="2000" dirty="0" err="1">
                <a:solidFill>
                  <a:srgbClr val="FFFFFF"/>
                </a:solidFill>
              </a:rPr>
              <a:t>il</a:t>
            </a:r>
            <a:r>
              <a:rPr lang="en-US" sz="2000" dirty="0">
                <a:solidFill>
                  <a:srgbClr val="FFFFFF"/>
                </a:solidFill>
              </a:rPr>
              <a:t> proprio SSID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Probe request: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rgbClr val="FFFFFF"/>
                </a:solidFill>
              </a:rPr>
              <a:t>richieste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dispositivi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inviano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agli</a:t>
            </a:r>
            <a:r>
              <a:rPr lang="en-US" sz="2000" dirty="0">
                <a:solidFill>
                  <a:srgbClr val="FFFFFF"/>
                </a:solidFill>
              </a:rPr>
              <a:t> AP </a:t>
            </a:r>
            <a:r>
              <a:rPr lang="en-US" sz="2000" dirty="0" err="1">
                <a:solidFill>
                  <a:srgbClr val="FFFFFF"/>
                </a:solidFill>
              </a:rPr>
              <a:t>conosciuti</a:t>
            </a:r>
            <a:r>
              <a:rPr lang="en-US" sz="2000" dirty="0">
                <a:solidFill>
                  <a:srgbClr val="FFFFFF"/>
                </a:solidFill>
              </a:rPr>
              <a:t> o in </a:t>
            </a:r>
            <a:r>
              <a:rPr lang="en-US" sz="2000" dirty="0" err="1">
                <a:solidFill>
                  <a:srgbClr val="FFFFFF"/>
                </a:solidFill>
              </a:rPr>
              <a:t>maniera</a:t>
            </a:r>
            <a:r>
              <a:rPr lang="en-US" sz="2000" dirty="0">
                <a:solidFill>
                  <a:srgbClr val="FFFFFF"/>
                </a:solidFill>
              </a:rPr>
              <a:t> broadcast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FFC47BA-21BD-442A-AD35-17CAFA08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3" b="89801" l="4657" r="93322">
                        <a14:foregroundMark x1="10808" y1="59204" x2="10808" y2="58706"/>
                        <a14:foregroundMark x1="11775" y1="56716" x2="11775" y2="56716"/>
                        <a14:foregroundMark x1="21529" y1="58458" x2="21705" y2="55224"/>
                        <a14:foregroundMark x1="40773" y1="60945" x2="41037" y2="54229"/>
                        <a14:foregroundMark x1="30580" y1="55721" x2="31459" y2="51244"/>
                        <a14:foregroundMark x1="20475" y1="57214" x2="20299" y2="53483"/>
                        <a14:foregroundMark x1="10369" y1="55473" x2="12742" y2="52985"/>
                        <a14:foregroundMark x1="67223" y1="54975" x2="65378" y2="56716"/>
                        <a14:foregroundMark x1="76714" y1="58955" x2="77768" y2="59453"/>
                        <a14:foregroundMark x1="85413" y1="54726" x2="86467" y2="57711"/>
                        <a14:foregroundMark x1="86467" y1="57711" x2="86467" y2="57711"/>
                        <a14:foregroundMark x1="73286" y1="69403" x2="73111" y2="69403"/>
                        <a14:foregroundMark x1="93497" y1="89552" x2="93058" y2="89303"/>
                        <a14:foregroundMark x1="67750" y1="24876" x2="67047" y2="20647"/>
                        <a14:foregroundMark x1="70387" y1="69652" x2="70211" y2="69403"/>
                        <a14:foregroundMark x1="71002" y1="69403" x2="72144" y2="69403"/>
                        <a14:foregroundMark x1="8524" y1="89552" x2="9842" y2="89801"/>
                        <a14:foregroundMark x1="5360" y1="89552" x2="4657" y2="89303"/>
                        <a14:foregroundMark x1="18717" y1="58706" x2="20826" y2="52985"/>
                        <a14:foregroundMark x1="10984" y1="57960" x2="11687" y2="53234"/>
                        <a14:foregroundMark x1="21793" y1="56468" x2="21705" y2="56965"/>
                        <a14:foregroundMark x1="21002" y1="57214" x2="19859" y2="50746"/>
                        <a14:foregroundMark x1="12214" y1="57960" x2="10193" y2="50995"/>
                        <a14:foregroundMark x1="42091" y1="58955" x2="40598" y2="55721"/>
                        <a14:foregroundMark x1="11599" y1="56965" x2="10105" y2="51741"/>
                        <a14:foregroundMark x1="9666" y1="61443" x2="9754" y2="50746"/>
                        <a14:foregroundMark x1="39719" y1="61443" x2="43497" y2="51741"/>
                        <a14:foregroundMark x1="39631" y1="57214" x2="41476" y2="60945"/>
                        <a14:foregroundMark x1="9666" y1="69403" x2="10193" y2="69652"/>
                        <a14:foregroundMark x1="42882" y1="69403" x2="42882" y2="70398"/>
                        <a14:foregroundMark x1="42091" y1="69652" x2="40158" y2="69403"/>
                        <a14:foregroundMark x1="39982" y1="56716" x2="42267" y2="55473"/>
                        <a14:foregroundMark x1="42355" y1="54975" x2="42004" y2="52985"/>
                        <a14:foregroundMark x1="42267" y1="52488" x2="41740" y2="51741"/>
                        <a14:foregroundMark x1="42091" y1="53483" x2="41125" y2="52736"/>
                        <a14:foregroundMark x1="41476" y1="55473" x2="41037" y2="51244"/>
                        <a14:foregroundMark x1="50879" y1="89303" x2="50351" y2="89303"/>
                        <a14:foregroundMark x1="53954" y1="89801" x2="53603" y2="89801"/>
                        <a14:foregroundMark x1="57557" y1="89303" x2="56942" y2="89303"/>
                        <a14:foregroundMark x1="60545" y1="89552" x2="60281" y2="89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" t="-1994" r="47542" b="1994"/>
          <a:stretch/>
        </p:blipFill>
        <p:spPr>
          <a:xfrm>
            <a:off x="7073909" y="3076177"/>
            <a:ext cx="2633514" cy="221015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7184E6-F3FF-4A21-AEEE-2887C7344FC7}"/>
              </a:ext>
            </a:extLst>
          </p:cNvPr>
          <p:cNvCxnSpPr/>
          <p:nvPr/>
        </p:nvCxnSpPr>
        <p:spPr>
          <a:xfrm>
            <a:off x="624114" y="380059"/>
            <a:ext cx="0" cy="75474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27596E7-7EE3-469E-A948-E1DBAC5E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3" b="89801" l="4657" r="93322">
                        <a14:foregroundMark x1="10808" y1="59204" x2="10808" y2="58706"/>
                        <a14:foregroundMark x1="11775" y1="56716" x2="11775" y2="56716"/>
                        <a14:foregroundMark x1="21529" y1="58458" x2="21705" y2="55224"/>
                        <a14:foregroundMark x1="40773" y1="60945" x2="41037" y2="54229"/>
                        <a14:foregroundMark x1="30580" y1="55721" x2="31459" y2="51244"/>
                        <a14:foregroundMark x1="20475" y1="57214" x2="20299" y2="53483"/>
                        <a14:foregroundMark x1="10369" y1="55473" x2="12742" y2="52985"/>
                        <a14:foregroundMark x1="67223" y1="54975" x2="65378" y2="56716"/>
                        <a14:foregroundMark x1="76714" y1="58955" x2="77768" y2="59453"/>
                        <a14:foregroundMark x1="85413" y1="54726" x2="86467" y2="57711"/>
                        <a14:foregroundMark x1="86467" y1="57711" x2="86467" y2="57711"/>
                        <a14:foregroundMark x1="73286" y1="69403" x2="73111" y2="69403"/>
                        <a14:foregroundMark x1="93497" y1="89552" x2="93058" y2="89303"/>
                        <a14:foregroundMark x1="67750" y1="24876" x2="67047" y2="20647"/>
                        <a14:foregroundMark x1="70387" y1="69652" x2="70211" y2="69403"/>
                        <a14:foregroundMark x1="71002" y1="69403" x2="72144" y2="69403"/>
                        <a14:foregroundMark x1="8524" y1="89552" x2="9842" y2="89801"/>
                        <a14:foregroundMark x1="5360" y1="89552" x2="4657" y2="89303"/>
                        <a14:foregroundMark x1="18717" y1="58706" x2="20826" y2="52985"/>
                        <a14:foregroundMark x1="10984" y1="57960" x2="11687" y2="53234"/>
                        <a14:foregroundMark x1="21793" y1="56468" x2="21705" y2="56965"/>
                        <a14:foregroundMark x1="21002" y1="57214" x2="19859" y2="50746"/>
                        <a14:foregroundMark x1="12214" y1="57960" x2="10193" y2="50995"/>
                        <a14:foregroundMark x1="42091" y1="58955" x2="40598" y2="55721"/>
                        <a14:foregroundMark x1="11599" y1="56965" x2="10105" y2="51741"/>
                        <a14:foregroundMark x1="9666" y1="61443" x2="9754" y2="50746"/>
                        <a14:foregroundMark x1="39719" y1="61443" x2="43497" y2="51741"/>
                        <a14:foregroundMark x1="39631" y1="57214" x2="41476" y2="60945"/>
                        <a14:foregroundMark x1="9666" y1="69403" x2="10193" y2="69652"/>
                        <a14:foregroundMark x1="42882" y1="69403" x2="42882" y2="70398"/>
                        <a14:foregroundMark x1="42091" y1="69652" x2="40158" y2="69403"/>
                        <a14:foregroundMark x1="39982" y1="56716" x2="42267" y2="55473"/>
                        <a14:foregroundMark x1="42355" y1="54975" x2="42004" y2="52985"/>
                        <a14:foregroundMark x1="42267" y1="52488" x2="41740" y2="51741"/>
                        <a14:foregroundMark x1="42091" y1="53483" x2="41125" y2="52736"/>
                        <a14:foregroundMark x1="41476" y1="55473" x2="41037" y2="51244"/>
                        <a14:foregroundMark x1="50879" y1="89303" x2="50351" y2="89303"/>
                        <a14:foregroundMark x1="53954" y1="89801" x2="53603" y2="89801"/>
                        <a14:foregroundMark x1="57557" y1="89303" x2="56942" y2="89303"/>
                        <a14:foregroundMark x1="60545" y1="89552" x2="60281" y2="89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62" r="3758"/>
          <a:stretch/>
        </p:blipFill>
        <p:spPr>
          <a:xfrm>
            <a:off x="9638161" y="3114278"/>
            <a:ext cx="2172839" cy="221015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AA54901-3D6F-4AC0-A02B-8343C4834D46}"/>
              </a:ext>
            </a:extLst>
          </p:cNvPr>
          <p:cNvSpPr txBox="1"/>
          <p:nvPr/>
        </p:nvSpPr>
        <p:spPr>
          <a:xfrm>
            <a:off x="7864260" y="4635500"/>
            <a:ext cx="129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&lt; 10 </a:t>
            </a:r>
            <a:r>
              <a:rPr lang="it-IT" sz="1600" dirty="0" err="1"/>
              <a:t>ms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BC1236-1D4E-4E08-9FB0-A93EC0871907}"/>
              </a:ext>
            </a:extLst>
          </p:cNvPr>
          <p:cNvSpPr txBox="1"/>
          <p:nvPr/>
        </p:nvSpPr>
        <p:spPr>
          <a:xfrm>
            <a:off x="8031001" y="3038075"/>
            <a:ext cx="71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Burst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CE21344-83F2-494C-A60A-08550AA127AB}"/>
              </a:ext>
            </a:extLst>
          </p:cNvPr>
          <p:cNvSpPr txBox="1"/>
          <p:nvPr/>
        </p:nvSpPr>
        <p:spPr>
          <a:xfrm rot="5400000">
            <a:off x="8014357" y="2221425"/>
            <a:ext cx="10443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dirty="0">
                <a:latin typeface="Corbel Light" panose="020B0303020204020204" pitchFamily="34" charset="0"/>
              </a:rPr>
              <a:t>{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4E60FD6-883B-4D15-AD1A-1526ADFAF931}"/>
              </a:ext>
            </a:extLst>
          </p:cNvPr>
          <p:cNvSpPr txBox="1"/>
          <p:nvPr/>
        </p:nvSpPr>
        <p:spPr>
          <a:xfrm>
            <a:off x="10473808" y="3433083"/>
            <a:ext cx="90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Frame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B9F62B9-7364-40A9-825E-EAB7A843004D}"/>
              </a:ext>
            </a:extLst>
          </p:cNvPr>
          <p:cNvSpPr/>
          <p:nvPr/>
        </p:nvSpPr>
        <p:spPr>
          <a:xfrm>
            <a:off x="9944100" y="3276600"/>
            <a:ext cx="1831968" cy="6731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C4F512D-7A10-45DA-9673-29512ACC146E}"/>
              </a:ext>
            </a:extLst>
          </p:cNvPr>
          <p:cNvSpPr txBox="1"/>
          <p:nvPr/>
        </p:nvSpPr>
        <p:spPr>
          <a:xfrm>
            <a:off x="10266678" y="4666414"/>
            <a:ext cx="129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IFAT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D246FF-5E4B-407B-987A-2F00410D8B03}"/>
              </a:ext>
            </a:extLst>
          </p:cNvPr>
          <p:cNvSpPr txBox="1"/>
          <p:nvPr/>
        </p:nvSpPr>
        <p:spPr>
          <a:xfrm>
            <a:off x="10937119" y="5104410"/>
            <a:ext cx="129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Time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BD8C9A5-ED9E-481E-A415-DCAD0414F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4" y="-71136"/>
            <a:ext cx="2896606" cy="173796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5FC6446-482A-4BF0-B510-64AD21387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5" b="97861" l="508" r="99267">
                        <a14:foregroundMark x1="508" y1="37255" x2="1523" y2="14617"/>
                        <a14:foregroundMark x1="23012" y1="34759" x2="23012" y2="34759"/>
                        <a14:foregroundMark x1="22504" y1="48485" x2="22504" y2="33155"/>
                        <a14:foregroundMark x1="21997" y1="69519" x2="20699" y2="17825"/>
                        <a14:foregroundMark x1="13650" y1="2604" x2="12860" y2="713"/>
                        <a14:foregroundMark x1="20981" y1="20143" x2="18657" y2="14583"/>
                        <a14:foregroundMark x1="12860" y1="713" x2="12803" y2="713"/>
                        <a14:foregroundMark x1="43768" y1="76827" x2="43993" y2="19430"/>
                        <a14:foregroundMark x1="43260" y1="97861" x2="43993" y2="86453"/>
                        <a14:foregroundMark x1="54484" y1="94652" x2="53229" y2="94349"/>
                        <a14:foregroundMark x1="64975" y1="74332" x2="64749" y2="46881"/>
                        <a14:foregroundMark x1="80598" y1="96970" x2="80880" y2="45989"/>
                        <a14:foregroundMark x1="80880" y1="8021" x2="79301" y2="5704"/>
                        <a14:foregroundMark x1="91138" y1="60694" x2="99267" y2="81640"/>
                        <a14:foregroundMark x1="30457" y1="10517" x2="31980" y2="6417"/>
                        <a14:foregroundMark x1="32487" y1="73619" x2="32769" y2="44385"/>
                        <a14:foregroundMark x1="20167" y1="19727" x2="20079" y2="16756"/>
                        <a14:foregroundMark x1="20248" y1="22460" x2="20176" y2="20043"/>
                        <a14:foregroundMark x1="19964" y1="19521" x2="19741" y2="16934"/>
                        <a14:foregroundMark x1="20248" y1="22816" x2="20019" y2="20154"/>
                        <a14:foregroundMark x1="20643" y1="26916" x2="18895" y2="12834"/>
                        <a14:foregroundMark x1="20192" y1="25668" x2="19655" y2="21199"/>
                        <a14:foregroundMark x1="18853" y1="20374" x2="18613" y2="20143"/>
                        <a14:foregroundMark x1="20643" y1="22103" x2="19668" y2="21162"/>
                        <a14:foregroundMark x1="19853" y1="17469" x2="17992" y2="9269"/>
                        <a14:foregroundMark x1="20135" y1="21569" x2="18161" y2="9447"/>
                        <a14:foregroundMark x1="20135" y1="23173" x2="17879" y2="9269"/>
                        <a14:foregroundMark x1="20474" y1="25490" x2="20474" y2="25490"/>
                        <a14:foregroundMark x1="89226" y1="53476" x2="88889" y2="52228"/>
                        <a14:backgroundMark x1="48223" y1="91444" x2="52453" y2="94118"/>
                        <a14:backgroundMark x1="52566" y1="93583" x2="53130" y2="93583"/>
                        <a14:backgroundMark x1="53130" y1="94118" x2="53356" y2="93405"/>
                        <a14:backgroundMark x1="52510" y1="92692" x2="53074" y2="93405"/>
                        <a14:backgroundMark x1="16695" y1="21390" x2="17315" y2="13725"/>
                        <a14:backgroundMark x1="16356" y1="9269" x2="16356" y2="9269"/>
                        <a14:backgroundMark x1="16695" y1="9804" x2="15398" y2="7130"/>
                        <a14:backgroundMark x1="18105" y1="14617" x2="17654" y2="12478"/>
                        <a14:backgroundMark x1="16864" y1="10873" x2="14157" y2="5526"/>
                        <a14:backgroundMark x1="18500" y1="15686" x2="14044" y2="5348"/>
                        <a14:backgroundMark x1="18613" y1="18182" x2="18387" y2="15152"/>
                        <a14:backgroundMark x1="17992" y1="14082" x2="17936" y2="13547"/>
                        <a14:backgroundMark x1="18556" y1="15508" x2="18613" y2="14795"/>
                        <a14:backgroundMark x1="18556" y1="14973" x2="18443" y2="13191"/>
                        <a14:backgroundMark x1="19148" y1="18424" x2="18387" y2="13191"/>
                        <a14:backgroundMark x1="19038" y1="18318" x2="18161" y2="13547"/>
                        <a14:backgroundMark x1="19381" y1="18828" x2="18387" y2="13904"/>
                        <a14:backgroundMark x1="18895" y1="20677" x2="19402" y2="21925"/>
                        <a14:backgroundMark x1="19511" y1="25490" x2="19289" y2="22460"/>
                        <a14:backgroundMark x1="19628" y1="27094" x2="19511" y2="25490"/>
                        <a14:backgroundMark x1="19064" y1="28342" x2="18782" y2="16578"/>
                        <a14:backgroundMark x1="19415" y1="25490" x2="18387" y2="19251"/>
                        <a14:backgroundMark x1="19797" y1="27807" x2="19415" y2="25490"/>
                        <a14:backgroundMark x1="19685" y1="25490" x2="19064" y2="18895"/>
                        <a14:backgroundMark x1="19853" y1="27273" x2="19685" y2="25490"/>
                        <a14:backgroundMark x1="19628" y1="24777" x2="18291" y2="12569"/>
                        <a14:backgroundMark x1="90694" y1="54545" x2="90072" y2="55150"/>
                        <a14:backgroundMark x1="89622" y1="57219" x2="89174" y2="54742"/>
                        <a14:backgroundMark x1="91314" y1="49198" x2="91765" y2="55793"/>
                        <a14:backgroundMark x1="90976" y1="57041" x2="90186" y2="52406"/>
                        <a14:backgroundMark x1="90468" y1="57219" x2="91201" y2="58111"/>
                        <a14:backgroundMark x1="91201" y1="58111" x2="89622" y2="53476"/>
                        <a14:backgroundMark x1="89622" y1="53476" x2="89566" y2="52763"/>
                        <a14:backgroundMark x1="89566" y1="52763" x2="91145" y2="57754"/>
                        <a14:backgroundMark x1="92104" y1="58289" x2="90017" y2="56684"/>
                        <a14:backgroundMark x1="90243" y1="56863" x2="89340" y2="52228"/>
                        <a14:backgroundMark x1="89961" y1="56684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453" y1="53298" x2="89453" y2="53298"/>
                        <a14:backgroundMark x1="89284" y1="53119" x2="89284" y2="53119"/>
                        <a14:backgroundMark x1="89284" y1="53119" x2="89284" y2="53119"/>
                        <a14:backgroundMark x1="89227" y1="53119" x2="89227" y2="53119"/>
                        <a14:backgroundMark x1="89227" y1="53119" x2="89227" y2="53119"/>
                        <a14:backgroundMark x1="89227" y1="53119" x2="89227" y2="53119"/>
                        <a14:backgroundMark x1="89227" y1="53298" x2="89227" y2="51693"/>
                        <a14:backgroundMark x1="89227" y1="53476" x2="89227" y2="54545"/>
                        <a14:backgroundMark x1="89227" y1="53832" x2="89227" y2="52406"/>
                        <a14:backgroundMark x1="89114" y1="53298" x2="89114" y2="53298"/>
                        <a14:backgroundMark x1="91032" y1="58645" x2="91032" y2="58645"/>
                        <a14:backgroundMark x1="91032" y1="58645" x2="91032" y2="58645"/>
                        <a14:backgroundMark x1="91032" y1="58645" x2="91032" y2="58645"/>
                        <a14:backgroundMark x1="91032" y1="59002" x2="91032" y2="59002"/>
                        <a14:backgroundMark x1="91032" y1="59180" x2="90863" y2="59180"/>
                        <a14:backgroundMark x1="19797" y1="25847" x2="18387" y2="16399"/>
                        <a14:backgroundMark x1="19289" y1="22995" x2="17710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17" y="439722"/>
            <a:ext cx="2012377" cy="6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18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1347</Words>
  <Application>Microsoft Office PowerPoint</Application>
  <PresentationFormat>Widescreen</PresentationFormat>
  <Paragraphs>231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Corbel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Monitoraggio di flussi e densità pedonale presso aree congestionabili mediante sensori innovativi</dc:title>
  <dc:creator>Gianluca Ceccoli</dc:creator>
  <cp:lastModifiedBy>Gianluca Ceccoli</cp:lastModifiedBy>
  <cp:revision>58</cp:revision>
  <dcterms:created xsi:type="dcterms:W3CDTF">2019-10-10T14:01:06Z</dcterms:created>
  <dcterms:modified xsi:type="dcterms:W3CDTF">2019-10-14T17:09:18Z</dcterms:modified>
</cp:coreProperties>
</file>